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5" r:id="rId3"/>
    <p:sldId id="312" r:id="rId4"/>
    <p:sldId id="311" r:id="rId5"/>
    <p:sldId id="342" r:id="rId6"/>
    <p:sldId id="313" r:id="rId7"/>
    <p:sldId id="348" r:id="rId8"/>
    <p:sldId id="353" r:id="rId9"/>
    <p:sldId id="344" r:id="rId10"/>
    <p:sldId id="347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52" r:id="rId21"/>
    <p:sldId id="30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0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94"/>
  </p:normalViewPr>
  <p:slideViewPr>
    <p:cSldViewPr snapToGrid="0">
      <p:cViewPr varScale="1">
        <p:scale>
          <a:sx n="62" d="100"/>
          <a:sy n="62" d="100"/>
        </p:scale>
        <p:origin x="700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156CD-3766-EBDD-A4C6-60851A9F1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936F4-6C1C-F7D9-6F8B-174CD0C4E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242E6-44B1-FF68-A60D-B3C2E8168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D3A62-DC4B-A166-F21C-93EA46665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098FA-58F7-5AF2-E786-AAEB56D5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25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148E8-EAAB-CB32-ED25-361EDA64F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8821B-C9FE-4840-7895-42EB26859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99BD4-F8DA-1A19-1C8F-FE321BD71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A58FF-C0F0-8268-F9AE-EA7A97063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08399-3ECE-6691-5EBE-4DFFE7CB9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6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DD46BD-1E6F-B3F2-03CE-C371795914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04A6BF-CA80-09C1-0293-FE29B64C6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34574-BB47-6709-06E2-F1060DAC1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A1874-2D73-AD76-A33C-65AF31C5A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203FE-3F8E-EDCB-DFA1-EADE62CA6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1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10BE4-E3A2-C02C-0472-172F30100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30C7C-A742-5716-782F-CECAB723C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B3328-4DE5-854C-1266-FB59A9AE3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99093-7F29-9439-35DB-345903D4F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2EEAC-E134-375A-7594-01BE94E0B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6DDF-8D60-912D-7473-6E024533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BF890-1996-03B4-FCEA-DC6B20982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84DCF-8E6D-CE7A-3314-D1987732B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7C4B7-4F3E-0021-6FD5-8255AD084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05BC9-B3F1-1974-0F41-3EA6A6D1A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83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CC4E5-2AC5-6705-26FF-2A9646E53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C8F42-E7DD-6F9D-3969-5E59E2D6F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F7A72-A10D-732B-06A7-9880F2A56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4B0EA-586E-838A-9CDA-703B79514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D0DCA-75BA-0F13-4F09-F1F83BEAC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540CF3-D5C7-94B4-EFC3-0E807042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4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525AA-43DB-0B57-4339-ECC46BD9E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AA289-CCA6-7A1D-C7F9-655A25C27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7AF7D-E6AE-1125-8ED8-19071EE06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523672-9EEA-5C93-48C5-5C78F91041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27DF89-F7EB-CAC5-B3F1-F5A6022C4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5E22F3-AB6A-72B7-019A-C1ACC712F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1BBC3B-2B1A-B762-65E1-7B7B52B7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1A540E-0B09-E02D-3993-2EE8D5295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ADC9D-50B9-D581-7BA5-47EAEC041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B66610-ECB4-6EEE-EC7B-F35370DA5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1F63A6-12E0-F571-F730-697A00BE3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AF0EF9-1833-E41E-9576-3D722CD91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C51289-77C9-0CB1-C005-138A231D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80BB4E-9334-0397-A7DC-1DFFDF230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DC0FF-5799-1916-7553-E8307F23A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9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E873C-BCDB-704F-0081-715F99B88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D28FA-22BB-8715-2440-01D82EEF1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10578-1E4D-CCC6-E5FF-44CDC66A9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CAB10-ED0F-5B86-A415-8DC9E893C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D3296-0971-1E0B-548E-C832E42AC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0322C-90E6-725C-E462-97EB9C85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0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C0E44-4129-4B1F-134E-3A4B55300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AFC127-0B90-4D41-E0FA-4218023FF9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199EB-C22D-B2FF-8FDB-0C59E16CD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88BDF-BD76-6092-2903-02C8759C0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E80C4C-73A3-E291-0A1F-FAC945532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752D4-91B1-1733-D87F-EFCFB9A8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8A044-40E8-49BF-AC4D-D2E6835BD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37F89-939B-5877-4967-F83EF38D9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021FD-4431-340D-5FF3-4C9882D42A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1DF5D-3306-4A51-A6EB-A52CEFAA48F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7B95E-5B0E-781C-1B27-A35290E07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DAFD2-DD8A-89FF-A824-97DA5DECC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3F646-959E-4F72-B83B-902DB5C33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4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 descr="A red and blue background around the title">
            <a:extLst>
              <a:ext uri="{FF2B5EF4-FFF2-40B4-BE49-F238E27FC236}">
                <a16:creationId xmlns:a16="http://schemas.microsoft.com/office/drawing/2014/main" id="{DF787B44-2A17-6447-E7C0-42DCDEBBAE36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9C0FBDF-713F-8C68-9383-B5FE4238CE68}"/>
                </a:ext>
              </a:extLst>
            </p:cNvPr>
            <p:cNvSpPr/>
            <p:nvPr/>
          </p:nvSpPr>
          <p:spPr>
            <a:xfrm>
              <a:off x="0" y="3602038"/>
              <a:ext cx="12192000" cy="3255962"/>
            </a:xfrm>
            <a:prstGeom prst="rect">
              <a:avLst/>
            </a:prstGeom>
            <a:solidFill>
              <a:srgbClr val="36BDEE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EA8C90F-6783-6D1F-00AA-94353FC72AB7}"/>
                </a:ext>
              </a:extLst>
            </p:cNvPr>
            <p:cNvSpPr/>
            <p:nvPr/>
          </p:nvSpPr>
          <p:spPr>
            <a:xfrm>
              <a:off x="0" y="0"/>
              <a:ext cx="12192000" cy="360203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7EA52C-4BC3-15EE-A17B-1B97B3A3795B}"/>
                </a:ext>
              </a:extLst>
            </p:cNvPr>
            <p:cNvSpPr/>
            <p:nvPr/>
          </p:nvSpPr>
          <p:spPr>
            <a:xfrm>
              <a:off x="1479479" y="1351790"/>
              <a:ext cx="9233043" cy="4154421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structure Project Overview">
            <a:extLst>
              <a:ext uri="{FF2B5EF4-FFF2-40B4-BE49-F238E27FC236}">
                <a16:creationId xmlns:a16="http://schemas.microsoft.com/office/drawing/2014/main" id="{78879708-CAA8-B8ED-561D-319120AF0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8521" y="2707895"/>
            <a:ext cx="9144000" cy="2387600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Restructure Breakout 2: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Improving Conditions for Negotiations</a:t>
            </a:r>
          </a:p>
        </p:txBody>
      </p:sp>
      <p:pic>
        <p:nvPicPr>
          <p:cNvPr id="3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01DAEFD7-381A-C4F4-F26B-185B741F68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4507324" y="1635405"/>
            <a:ext cx="3177351" cy="920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866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EEED9-E5AF-FFFD-2351-05D9D1A37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4651A6D0-4773-1C60-E2D6-9A042BA306E9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DEBBDC9-64B1-F8DF-D2C0-DC5E85AB1C2C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C68A94B-B49D-864A-8E82-7767FCCAFF80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092A360-A1AA-98A3-17BD-DF3666F64120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CE27C-3536-BAB1-959A-2985D5FC9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351338"/>
          </a:xfrm>
        </p:spPr>
        <p:txBody>
          <a:bodyPr>
            <a:normAutofit/>
          </a:bodyPr>
          <a:lstStyle/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parts of MAPE’s current structure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help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when responding to these scenarios?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parts of MAPE’s current structure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create friction or obstacles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when responding to these scenarios?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Which proposed ideas might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help overcome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the obstacles? Which would make the obstacles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worse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ideas that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haven’t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been discussed might help overcome the obstacles?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C394DB-738A-7E7B-2F21-C52DE3149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Reflection Questions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E6F25A47-2EC7-BA52-01FB-C339E48515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221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526F8-E4FD-1C67-C8F2-FA75119A2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C2813E4E-24EF-B020-BADB-614B3BFF1DBD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65B9038-A752-F316-B208-5304B4901722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523ACCA-533E-156D-38B0-F0DF6AC9C6C3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B60DFC4-2BA5-285D-F94A-0362ACDB0A63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D8A3B-CAA0-3A3D-1877-38505A0BE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1028452" cy="4351338"/>
          </a:xfrm>
        </p:spPr>
        <p:txBody>
          <a:bodyPr/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Introductions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does a successful strike look like?</a:t>
            </a:r>
          </a:p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What does strike readiness look like?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needs to happen to get strike ready?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else needs to happen for successful bargaining?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Contents of This Document">
            <a:extLst>
              <a:ext uri="{FF2B5EF4-FFF2-40B4-BE49-F238E27FC236}">
                <a16:creationId xmlns:a16="http://schemas.microsoft.com/office/drawing/2014/main" id="{6504D617-DCEC-404C-6EC4-149444C2E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What Does Strike Readiness Look Like?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A8BD16BD-945D-D12C-7FCA-006C2A137D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563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EB651-5EC8-394A-CA88-B9A32C446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6A698819-8D62-B95D-D158-BBBB856BCBE0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5BD800E-8DDF-1780-6160-5CEC0F1D078F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944D7A0-02E0-2FFB-57A7-1BD9680E9F3C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6B4AFC2-0480-A394-580B-A959AF669E33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CC547-A6EA-03EF-7734-F1A68D24D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645444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Member readiness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Economic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Political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Psychological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Organizing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Who? Doing what? Where and when? To what effect?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Outside support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Other unions and worker organizations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Supporters beyond the labor movement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Partner &gt; Table &gt; Room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3B9C99-5392-6F16-4216-6FC706753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Key Considerations (Strike Readiness)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AD39248C-915C-4DB4-75F4-68A8C60407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89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91F95-157A-6CA7-5790-46E80B64A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25CC95EA-C33E-E44E-2F90-D166AB0E961F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AB50D6F-9683-CC81-27F0-40081A9A5775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6C41399-A79A-D57F-95CE-C46B86DD10F2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0690F04-24CF-8697-17CB-95FDA1EE1279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2A6E5-92A9-ED1D-FD09-50098D309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351338"/>
          </a:xfrm>
        </p:spPr>
        <p:txBody>
          <a:bodyPr>
            <a:normAutofit/>
          </a:bodyPr>
          <a:lstStyle/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parts of MAPE’s current structure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help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when responding to these scenarios?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parts of MAPE’s current structure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create friction or obstacles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when responding to these scenarios?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Which proposed ideas might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help overcome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the obstacles? Which would make the obstacles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worse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ideas that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haven’t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been discussed might help overcome the obstacles?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D4949-E1AA-63D3-466A-BB9B5DB45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Reflection Questions (Again)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D927E84D-3885-155E-77BE-D8FC25B2AC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65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219F0-6D14-BEBF-BB7C-5AE668B85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AD4AA36F-81D0-4ED6-8BE1-8B5D658B32FD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B2EA45E-BBBC-E0CB-BA30-9AEBACB454E4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A8A93B-241C-B3BA-DBAA-74D13FDC26F0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A59E8A2-AEF0-B03A-90E1-2B5397293407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6D513-B96E-2919-EEE0-163B3B354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1028452" cy="4351338"/>
          </a:xfrm>
        </p:spPr>
        <p:txBody>
          <a:bodyPr/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Introductions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does a successful strike look like?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does strike readiness look like?</a:t>
            </a:r>
          </a:p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What needs to happen to get strike ready?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else needs to happen for successful bargaining?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Contents of This Document">
            <a:extLst>
              <a:ext uri="{FF2B5EF4-FFF2-40B4-BE49-F238E27FC236}">
                <a16:creationId xmlns:a16="http://schemas.microsoft.com/office/drawing/2014/main" id="{C63BA994-C338-90D8-069F-9C469175C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What Needs to Happen to Get Strike Ready?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E7A68A5C-68A0-5F4F-A418-73D8FA4DC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753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54432-3C74-8FF5-A0E6-5D821987C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850F7366-EABC-3EF2-4F86-7DB55E3707C6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E79DB38-93A1-3BEB-6721-F5166A696A63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CD71EE6-650A-F3D3-9DA9-E227A925D4D8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B9BBA79-FA26-599B-9000-C21B950B2B3B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67DA7-544A-07E2-73FB-4C804B0AB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645444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Member readiness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Expectations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Sense of purpose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Organizing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Who? Doing what? Where and when? To what effect?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Outside support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Other unions and worker organizations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Supporters beyond the labor movement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Partner &gt; Table &gt; Room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881C6C-890C-713A-F70A-9B1D12654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Key Considerations (Getting Prepared)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70D361DD-0EAB-111A-B2DB-347FE12FF4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718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97B68-6466-CE22-F3D5-431D18711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E4445AAC-38C0-98DA-04AA-307B9D43142D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556874F-345C-E1E5-4D8E-4A0F359FF05D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1B5F2EF-D10D-A561-5CEE-984586160B44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79FE987-28E4-9BC4-86A3-0E61E72BCE15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03019-DD9B-96A7-478E-111F530EE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351338"/>
          </a:xfrm>
        </p:spPr>
        <p:txBody>
          <a:bodyPr>
            <a:normAutofit/>
          </a:bodyPr>
          <a:lstStyle/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parts of MAPE’s current structure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help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when responding to these scenarios?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parts of MAPE’s current structure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create friction or obstacles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when responding to these scenarios?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Which proposed ideas might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help overcome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the obstacles? Which would make the obstacles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worse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ideas that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haven’t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been discussed might help overcome the obstacles?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931B1E-189E-87F2-9F03-B8248E57D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Reflection Questions (Yet Again)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69195607-CA1F-0891-DB1F-17F28B5C30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909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BF7BE-E7E8-39A6-62A9-EE2345E6C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73DB2D27-F4ED-19D1-33D9-9A567F28C2AA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ABEBF4A-D800-4AC3-4CC1-A6C091069AF2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46D66C-6011-70C7-E31B-6CA7CF75BAB5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B88BF7B-E969-F817-922A-E121E5ED0A09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4135-AB33-BEDE-B0D1-93261AA62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1028452" cy="4351338"/>
          </a:xfrm>
        </p:spPr>
        <p:txBody>
          <a:bodyPr/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Introductions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does a successful strike look like?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does strike readiness look like?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needs to happen to get strike ready?</a:t>
            </a:r>
          </a:p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What else needs to happen for successful bargaining?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Contents of This Document">
            <a:extLst>
              <a:ext uri="{FF2B5EF4-FFF2-40B4-BE49-F238E27FC236}">
                <a16:creationId xmlns:a16="http://schemas.microsoft.com/office/drawing/2014/main" id="{5DEAE8E2-D8B7-B1A3-27E8-5D99D729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What Else?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CB249EED-3B71-69AA-E85D-8E0F0DED4C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621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6DAFE-7AAC-8CB3-6E95-D35ABE8B0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FB4989C9-A303-C59C-5A41-6E759BA00B9D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8F3A818-1EA8-A938-62F6-F3B7DE5C9144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6736DBA-976F-5AE3-F0AB-ABEEAE62FDB2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335C820-F43B-83C7-B2A8-ED20DD38A0EC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42070-C695-C5A5-C901-FC052F41A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645444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State and agency budgets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Policy-related lawmaking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Organizing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Who? Doing what? Where and when? To what effect?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Outside support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Other unions and worker organizations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Supporters beyond the labor movement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Partner &gt; Table &gt; Room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65F850-6506-C0C9-3A7B-8693E32BD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Key Considerations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A3DF6A52-C3CA-52E3-A05D-6C88C2B03B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692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C8E0E-E6C2-70E7-D8AF-C0175E15D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EBF9FD19-CA78-2DD5-2380-B6F9A81B26D5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F5D8448-A25D-5A39-CB75-5B81BB8530E6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94E0A19-3CE0-6DC4-7943-65F854CE47E2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CD7B939-CE47-2DEE-0370-F653ED3738CE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A98F1-05B3-1550-ED8C-B5928BC1B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351338"/>
          </a:xfrm>
        </p:spPr>
        <p:txBody>
          <a:bodyPr>
            <a:normAutofit/>
          </a:bodyPr>
          <a:lstStyle/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parts of MAPE’s current structure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help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when responding to these scenarios?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parts of MAPE’s current structure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create friction or obstacles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when responding to these scenarios?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Which proposed ideas might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help overcome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the obstacles? Which would make the obstacles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worse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ideas that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haven’t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been discussed might help overcome the obstacles?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82FBD7-8808-9BBA-5E30-B327FAE0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Reflection Questions (One More Time)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F3B9FA09-A3CC-67EE-CC5B-6FC7B89909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978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00AC1-A8EA-9077-1BF2-38A746B4B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A8AD1AEB-7B74-4224-2D2B-88D923D7F754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CC4F37C-4EBD-75CE-DEF4-A2569583C6E7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A0F1EAA-0C76-480C-2328-F34736DC6748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37327BB-60FF-CDAB-728C-85D6961F8865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34EC5-B070-A1E7-7B09-DF1D817AE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1028452" cy="4351338"/>
          </a:xfrm>
        </p:spPr>
        <p:txBody>
          <a:bodyPr/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Introductions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does a successful strike look like?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does strike readiness look like?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needs to happen to get strike ready?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else needs to happen for successful bargaining?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Contents of This Document">
            <a:extLst>
              <a:ext uri="{FF2B5EF4-FFF2-40B4-BE49-F238E27FC236}">
                <a16:creationId xmlns:a16="http://schemas.microsoft.com/office/drawing/2014/main" id="{FEC4BA10-69F0-23B4-D42C-919DD6C3F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Overview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CB98A4EA-BB4E-5E0C-8700-7E5FA7567D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2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A9DE9-6983-0B07-5FD1-9EE315184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305B46B4-D847-1DD9-E8E4-515FDBD66076}"/>
              </a:ext>
            </a:extLst>
          </p:cNvPr>
          <p:cNvGrpSpPr/>
          <p:nvPr/>
        </p:nvGrpSpPr>
        <p:grpSpPr>
          <a:xfrm>
            <a:off x="-10274" y="-10274"/>
            <a:ext cx="12202276" cy="6878548"/>
            <a:chOff x="-10274" y="-10274"/>
            <a:chExt cx="12202276" cy="687854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78F664-EE77-8AA1-75FA-179ACC067207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AA1B764-A052-AFD4-D5C2-F48D588747BA}"/>
                </a:ext>
              </a:extLst>
            </p:cNvPr>
            <p:cNvSpPr/>
            <p:nvPr/>
          </p:nvSpPr>
          <p:spPr>
            <a:xfrm>
              <a:off x="-10274" y="1417272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24B33AF-CCD0-0B38-25FF-1594AEE62C61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DC533-EAC2-7F7E-9B29-B5EDAEB1F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1106323" cy="4351338"/>
          </a:xfrm>
        </p:spPr>
        <p:txBody>
          <a:bodyPr/>
          <a:lstStyle/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Are you interested in joining the MAPE restructure team?</a:t>
            </a:r>
          </a:p>
          <a:p>
            <a:pPr fontAlgn="base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 you want to make sure the MAPE restructure team knows?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48B31D-0E2E-7477-99FD-F00D263B6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Exit Slip</a:t>
            </a:r>
          </a:p>
        </p:txBody>
      </p:sp>
      <p:pic>
        <p:nvPicPr>
          <p:cNvPr id="4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434529AA-6F89-804D-7EE6-FBA852ABCC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073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 descr="A red and blue background behind the text">
            <a:extLst>
              <a:ext uri="{FF2B5EF4-FFF2-40B4-BE49-F238E27FC236}">
                <a16:creationId xmlns:a16="http://schemas.microsoft.com/office/drawing/2014/main" id="{4E538FB6-3C8F-D455-F2FA-AF8FF90215EB}"/>
              </a:ext>
            </a:extLst>
          </p:cNvPr>
          <p:cNvGrpSpPr/>
          <p:nvPr/>
        </p:nvGrpSpPr>
        <p:grpSpPr>
          <a:xfrm>
            <a:off x="-5137" y="0"/>
            <a:ext cx="12192000" cy="6858000"/>
            <a:chOff x="-5137" y="0"/>
            <a:chExt cx="12192000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F68B6D8-D562-1021-1E9D-71C25965FA02}"/>
                </a:ext>
              </a:extLst>
            </p:cNvPr>
            <p:cNvSpPr/>
            <p:nvPr/>
          </p:nvSpPr>
          <p:spPr>
            <a:xfrm>
              <a:off x="-5137" y="0"/>
              <a:ext cx="12192000" cy="5531005"/>
            </a:xfrm>
            <a:prstGeom prst="rect">
              <a:avLst/>
            </a:prstGeom>
            <a:solidFill>
              <a:srgbClr val="36BDEE"/>
            </a:solidFill>
            <a:ln>
              <a:solidFill>
                <a:srgbClr val="36BDE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AAF7BED-9E96-07E2-C1CD-EC740F94C2D8}"/>
                </a:ext>
              </a:extLst>
            </p:cNvPr>
            <p:cNvSpPr/>
            <p:nvPr/>
          </p:nvSpPr>
          <p:spPr>
            <a:xfrm>
              <a:off x="-5137" y="3708971"/>
              <a:ext cx="12192000" cy="3149029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A8606E51-413E-71BB-78D0-AD12ED606FDE}"/>
              </a:ext>
            </a:extLst>
          </p:cNvPr>
          <p:cNvSpPr/>
          <p:nvPr/>
        </p:nvSpPr>
        <p:spPr>
          <a:xfrm>
            <a:off x="1144859" y="1916131"/>
            <a:ext cx="9902283" cy="3149029"/>
          </a:xfrm>
          <a:prstGeom prst="rect">
            <a:avLst/>
          </a:prstGeom>
          <a:solidFill>
            <a:schemeClr val="bg1"/>
          </a:solidFill>
          <a:ln w="76200">
            <a:solidFill>
              <a:srgbClr val="97002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5ADE390-79D3-83A5-E3ED-410DA265DC00}"/>
              </a:ext>
            </a:extLst>
          </p:cNvPr>
          <p:cNvSpPr txBox="1">
            <a:spLocks/>
          </p:cNvSpPr>
          <p:nvPr/>
        </p:nvSpPr>
        <p:spPr>
          <a:xfrm>
            <a:off x="1144859" y="3443725"/>
            <a:ext cx="9902282" cy="1184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For questions or to set up a conversation, please contact: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Michael Diedrich | mdiedrich@mape.org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69F823-E3CA-EE4E-20AB-9B6C4EB15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4858" y="2103087"/>
            <a:ext cx="9902283" cy="1325563"/>
          </a:xfrm>
        </p:spPr>
        <p:txBody>
          <a:bodyPr>
            <a:normAutofit/>
          </a:bodyPr>
          <a:lstStyle/>
          <a:p>
            <a:pPr algn="ctr"/>
            <a:r>
              <a:rPr lang="en-US" sz="5200" dirty="0">
                <a:latin typeface="Georgia" panose="02040502050405020303" pitchFamily="18" charset="0"/>
              </a:rPr>
              <a:t>Thank You!</a:t>
            </a:r>
          </a:p>
        </p:txBody>
      </p:sp>
      <p:pic>
        <p:nvPicPr>
          <p:cNvPr id="3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998DBEFF-A8C7-71B9-16F1-D486805335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4273296" y="579169"/>
            <a:ext cx="3645408" cy="1056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767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62563-C060-A7E5-801C-D4770D32F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4980FCBE-A436-488F-6C4B-73ACADF11591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A3B466A-9EDC-8084-8C29-752F0CFB3524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38D8E1D-41B4-0AC8-A0EC-3EC5F51EFCA7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9D7D6FE-383E-A527-823B-9AC3FACB652B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8A934-C940-934E-8E28-19E1E78A5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5480407" cy="4351338"/>
          </a:xfrm>
        </p:spPr>
        <p:txBody>
          <a:bodyPr/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Introductions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Shared Scenario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Small Group Scenario 1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Small Group Scenario 2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Share Out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93675-05E9-D6ED-E103-62F7C341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Introductions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E0B31683-0DE5-75F4-5762-F1433B9DF0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2A765-183B-F068-4DF6-5B166C94D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C9FE71C0-58A2-EAD0-BCF4-4628F1A95722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8F83795-7D27-9AA1-A8E2-FA1BC97B9201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FF8AE23-6E6D-1666-3CD2-9CD55817B4FE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A6BB0BE-5CA2-4308-1E3E-F6452508EAF4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35F08-73F1-F480-4309-2E24AD275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351338"/>
          </a:xfrm>
        </p:spPr>
        <p:txBody>
          <a:bodyPr/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Name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Where you live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Where you work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MAPE role(s)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348DF3-74BC-5F2F-D43F-679F6D8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Personal Introductions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B813442-3607-C243-E0B1-620575C888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729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8C123-6C73-141A-5FD8-4C749C0CF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7E4F22A7-C866-8349-2D04-538F85C59E40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42D593F-A819-7AA4-ACE3-D0A423DC2736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849AC8E-8A7D-410E-CEF7-0932CB5E3317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44BB2E7-5933-A039-1A38-29CADDE82143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608E3-0C83-0622-DF34-2148115AD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59"/>
            <a:ext cx="10959790" cy="46355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A union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organizes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mobilizes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workers’ collective power.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Workers’ power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is in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costs and benefits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to management.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Workers mobilize for the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people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and the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issues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they care about.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We use our power to shape our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and our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work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MAPE is uniquely positioned to unify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community connections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, 	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electoral power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, and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sound public policy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8ECF7E-4CF8-23D2-A339-D0C88B71F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Current Theory of Action Draft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46FC0576-123F-D055-0EE8-7A868893A9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4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491D0-7830-1D84-E645-23AA10E11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22D260E7-28D5-7676-A02D-353DEFEC8D2A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1DE0B89-8F7C-B4C4-BF57-3C21B410990E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15DB895-9063-7D8D-AF64-AC1D04AB1266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588CA1E-D090-701E-29CC-CB72509D280F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FA76C-7A9E-B1B0-546D-BEB6217C8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Office/worksite vs. agency vs. home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Representation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Geography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Agency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New functions for building power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D9E7B0-AEA9-918D-98EE-DAD797E86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Restructure Ideas Introduction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5DA821F2-A2CC-118C-705A-9013D500D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876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833FF-6BE9-548D-1D38-83B0987AB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1E6C9E2C-B9BB-9838-4652-044F51C9288C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58A9389-E80F-96A9-9495-A09750AF3FAA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C697D3-0689-EF43-EB83-789EEDA41DC6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47E864-47D9-EADC-5149-4C014994671A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AC691-A671-EA9C-2A21-1FACB6284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10 regions, containing multiple locals, based on where people live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10 cohorts of agencies (and boards, etc.), containing multiple chapters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Regions/locals and cohorts/chapters regularly rebalance to make sure representation stays fair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New roles focused on policy, solidarity, and civic engagement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Most elected positions become chairs leading committees or teams of volunteers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60BAE3-8344-B151-748F-0501D3481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Restructure Framework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0DB81902-A479-1EBF-AB8C-0C1BDB5136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5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41B6B-8429-4639-F8F7-E4D71C47A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067754A7-1360-3A6A-8FE7-BDA78ED27954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2D7983A-9E4C-4AED-E6EC-D8B5A07133B2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9082A21-77F2-2B1D-0FD8-C19D37711EF8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10A65B-0E56-BD09-934D-C590B9365BFE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4BF4B-B20E-F129-05EA-40CAAE060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1028452" cy="4351338"/>
          </a:xfrm>
        </p:spPr>
        <p:txBody>
          <a:bodyPr/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Introductions</a:t>
            </a:r>
          </a:p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What does a successful strike look like?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does strike readiness look like?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needs to happen to get strike ready?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What else needs to happen for successful bargaining?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Contents of This Document">
            <a:extLst>
              <a:ext uri="{FF2B5EF4-FFF2-40B4-BE49-F238E27FC236}">
                <a16:creationId xmlns:a16="http://schemas.microsoft.com/office/drawing/2014/main" id="{62450400-94BB-85CA-EEF5-B7720A397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What Does a Successful Strike Look Like?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7CD92DBE-2D8C-5FB4-5215-206A607491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502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3951B-4EA8-8B04-4495-FBB5A59E7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A red and blue background framing the text">
            <a:extLst>
              <a:ext uri="{FF2B5EF4-FFF2-40B4-BE49-F238E27FC236}">
                <a16:creationId xmlns:a16="http://schemas.microsoft.com/office/drawing/2014/main" id="{7CAAAF8E-6AD2-BF50-36D4-10091FB34370}"/>
              </a:ext>
            </a:extLst>
          </p:cNvPr>
          <p:cNvGrpSpPr/>
          <p:nvPr/>
        </p:nvGrpSpPr>
        <p:grpSpPr>
          <a:xfrm>
            <a:off x="-10274" y="-10274"/>
            <a:ext cx="12202276" cy="6878547"/>
            <a:chOff x="-10274" y="-10274"/>
            <a:chExt cx="12202276" cy="68785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B8476B-E8AD-E9E6-A86D-55A966084A91}"/>
                </a:ext>
              </a:extLst>
            </p:cNvPr>
            <p:cNvSpPr/>
            <p:nvPr/>
          </p:nvSpPr>
          <p:spPr>
            <a:xfrm>
              <a:off x="-10274" y="-10274"/>
              <a:ext cx="12202274" cy="1417272"/>
            </a:xfrm>
            <a:prstGeom prst="rect">
              <a:avLst/>
            </a:prstGeom>
            <a:solidFill>
              <a:srgbClr val="134D8C"/>
            </a:solidFill>
            <a:ln>
              <a:solidFill>
                <a:srgbClr val="134D8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5116910-E2A0-B054-7CE8-1AF947E83F53}"/>
                </a:ext>
              </a:extLst>
            </p:cNvPr>
            <p:cNvSpPr/>
            <p:nvPr/>
          </p:nvSpPr>
          <p:spPr>
            <a:xfrm>
              <a:off x="-10274" y="1406999"/>
              <a:ext cx="518615" cy="5451002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0347DFF-0F20-8106-52DE-6DB8A301F465}"/>
                </a:ext>
              </a:extLst>
            </p:cNvPr>
            <p:cNvSpPr/>
            <p:nvPr/>
          </p:nvSpPr>
          <p:spPr>
            <a:xfrm rot="16200000">
              <a:off x="6096000" y="772272"/>
              <a:ext cx="518615" cy="11673388"/>
            </a:xfrm>
            <a:prstGeom prst="rect">
              <a:avLst/>
            </a:prstGeom>
            <a:solidFill>
              <a:srgbClr val="97002E"/>
            </a:solidFill>
            <a:ln>
              <a:solidFill>
                <a:srgbClr val="97002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01598-8FED-1B05-C5F9-4FF477F4C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8360"/>
            <a:ext cx="10896600" cy="4645444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Economic vs. political power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Mobilizing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Who? Doing what? Where and when? To what effect?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Outside support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Other unions and worker organizations</a:t>
            </a:r>
          </a:p>
          <a:p>
            <a:pPr lvl="1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Supporters beyond the labor movement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Partner &gt; Table &gt; Room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E68AF7-B883-B920-619F-856D235C9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8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eorgia" panose="02040502050405020303" pitchFamily="18" charset="0"/>
              </a:rPr>
              <a:t>Key Considerations (Strike)</a:t>
            </a:r>
          </a:p>
        </p:txBody>
      </p:sp>
      <p:pic>
        <p:nvPicPr>
          <p:cNvPr id="8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59414292-BBF5-B494-1D66-0B249127BD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10046208" y="5708449"/>
            <a:ext cx="1898315" cy="55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43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853</Words>
  <Application>Microsoft Office PowerPoint</Application>
  <PresentationFormat>Widescreen</PresentationFormat>
  <Paragraphs>124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Georgia</vt:lpstr>
      <vt:lpstr>Segoe UI</vt:lpstr>
      <vt:lpstr>Office Theme</vt:lpstr>
      <vt:lpstr>Restructure Breakout 2: Improving Conditions for Negotiations</vt:lpstr>
      <vt:lpstr>Overview</vt:lpstr>
      <vt:lpstr>Introductions</vt:lpstr>
      <vt:lpstr>Personal Introductions</vt:lpstr>
      <vt:lpstr>Current Theory of Action Draft</vt:lpstr>
      <vt:lpstr>Restructure Ideas Introduction</vt:lpstr>
      <vt:lpstr>Restructure Framework</vt:lpstr>
      <vt:lpstr>What Does a Successful Strike Look Like?</vt:lpstr>
      <vt:lpstr>Key Considerations (Strike)</vt:lpstr>
      <vt:lpstr>Reflection Questions</vt:lpstr>
      <vt:lpstr>What Does Strike Readiness Look Like?</vt:lpstr>
      <vt:lpstr>Key Considerations (Strike Readiness)</vt:lpstr>
      <vt:lpstr>Reflection Questions (Again)</vt:lpstr>
      <vt:lpstr>What Needs to Happen to Get Strike Ready?</vt:lpstr>
      <vt:lpstr>Key Considerations (Getting Prepared)</vt:lpstr>
      <vt:lpstr>Reflection Questions (Yet Again)</vt:lpstr>
      <vt:lpstr>What Else?</vt:lpstr>
      <vt:lpstr>Key Considerations</vt:lpstr>
      <vt:lpstr>Reflection Questions (One More Time)</vt:lpstr>
      <vt:lpstr>Exit Slip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Diedrich</dc:creator>
  <cp:lastModifiedBy>Michael Diedrich</cp:lastModifiedBy>
  <cp:revision>13</cp:revision>
  <dcterms:created xsi:type="dcterms:W3CDTF">2025-05-10T14:02:05Z</dcterms:created>
  <dcterms:modified xsi:type="dcterms:W3CDTF">2025-09-11T20:50:23Z</dcterms:modified>
</cp:coreProperties>
</file>