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1"/>
  </p:notesMasterIdLst>
  <p:sldIdLst>
    <p:sldId id="257" r:id="rId5"/>
    <p:sldId id="265" r:id="rId6"/>
    <p:sldId id="268" r:id="rId7"/>
    <p:sldId id="267" r:id="rId8"/>
    <p:sldId id="271" r:id="rId9"/>
    <p:sldId id="272" r:id="rId10"/>
    <p:sldId id="256" r:id="rId11"/>
    <p:sldId id="303" r:id="rId12"/>
    <p:sldId id="266" r:id="rId13"/>
    <p:sldId id="262" r:id="rId14"/>
    <p:sldId id="304" r:id="rId15"/>
    <p:sldId id="310" r:id="rId16"/>
    <p:sldId id="305" r:id="rId17"/>
    <p:sldId id="278" r:id="rId18"/>
    <p:sldId id="306" r:id="rId19"/>
    <p:sldId id="307" r:id="rId20"/>
    <p:sldId id="308" r:id="rId21"/>
    <p:sldId id="275" r:id="rId22"/>
    <p:sldId id="311" r:id="rId23"/>
    <p:sldId id="309" r:id="rId24"/>
    <p:sldId id="282" r:id="rId25"/>
    <p:sldId id="312" r:id="rId26"/>
    <p:sldId id="291" r:id="rId27"/>
    <p:sldId id="258" r:id="rId28"/>
    <p:sldId id="273" r:id="rId29"/>
    <p:sldId id="263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D8C"/>
    <a:srgbClr val="36BDEE"/>
    <a:srgbClr val="97002E"/>
    <a:srgbClr val="B13249"/>
    <a:srgbClr val="008D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2197D1-14FD-5AB6-6D93-ECBD6F678F11}" v="8" dt="2025-09-19T20:40:13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/>
    <p:restoredTop sz="94664"/>
  </p:normalViewPr>
  <p:slideViewPr>
    <p:cSldViewPr snapToGrid="0">
      <p:cViewPr varScale="1">
        <p:scale>
          <a:sx n="138" d="100"/>
          <a:sy n="138" d="100"/>
        </p:scale>
        <p:origin x="19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0A50B9-553E-4989-B6FF-AA43730427C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5C5983-E496-442A-AFE0-FD5964001329}">
      <dgm:prSet phldrT="[Text]" custT="1"/>
      <dgm:spPr/>
      <dgm:t>
        <a:bodyPr/>
        <a:lstStyle/>
        <a:p>
          <a:r>
            <a:rPr lang="en-US" sz="2400">
              <a:latin typeface="Segoe UI" panose="020B0502040204020203" pitchFamily="34" charset="0"/>
              <a:cs typeface="Segoe UI" panose="020B0502040204020203" pitchFamily="34" charset="0"/>
            </a:rPr>
            <a:t>Create and Maintain Statewide Political Infrastructure</a:t>
          </a:r>
        </a:p>
      </dgm:t>
    </dgm:pt>
    <dgm:pt modelId="{F70C9152-71AA-43A4-A833-F398F660E97C}" type="parTrans" cxnId="{B73BA69A-29B3-42F7-84CF-7365465D9A75}">
      <dgm:prSet/>
      <dgm:spPr/>
      <dgm:t>
        <a:bodyPr/>
        <a:lstStyle/>
        <a:p>
          <a:endParaRPr lang="en-US"/>
        </a:p>
      </dgm:t>
    </dgm:pt>
    <dgm:pt modelId="{27080A4D-812D-4692-A8BB-AA4F79A3FB4F}" type="sibTrans" cxnId="{B73BA69A-29B3-42F7-84CF-7365465D9A75}">
      <dgm:prSet/>
      <dgm:spPr/>
      <dgm:t>
        <a:bodyPr/>
        <a:lstStyle/>
        <a:p>
          <a:endParaRPr lang="en-US"/>
        </a:p>
      </dgm:t>
    </dgm:pt>
    <dgm:pt modelId="{C360A7CC-6D81-4DC8-B284-41DA73F61F29}">
      <dgm:prSet phldrT="[Text]" custT="1"/>
      <dgm:spPr/>
      <dgm:t>
        <a:bodyPr/>
        <a:lstStyle/>
        <a:p>
          <a:r>
            <a:rPr lang="en-US" sz="2400">
              <a:latin typeface="Segoe UI"/>
              <a:cs typeface="Segoe UI"/>
            </a:rPr>
            <a:t>Defeat Toxic Narratives Around Politics and State Service</a:t>
          </a:r>
        </a:p>
      </dgm:t>
    </dgm:pt>
    <dgm:pt modelId="{A0D29092-8B1C-4EEE-A56C-73572D7AB5D8}" type="parTrans" cxnId="{DF25BEF2-F9BF-46F0-856A-B6FF4683E7FA}">
      <dgm:prSet/>
      <dgm:spPr/>
      <dgm:t>
        <a:bodyPr/>
        <a:lstStyle/>
        <a:p>
          <a:endParaRPr lang="en-US"/>
        </a:p>
      </dgm:t>
    </dgm:pt>
    <dgm:pt modelId="{B400A98B-FDBE-44B9-98ED-AD97622415E5}" type="sibTrans" cxnId="{DF25BEF2-F9BF-46F0-856A-B6FF4683E7FA}">
      <dgm:prSet/>
      <dgm:spPr/>
      <dgm:t>
        <a:bodyPr/>
        <a:lstStyle/>
        <a:p>
          <a:endParaRPr lang="en-US"/>
        </a:p>
      </dgm:t>
    </dgm:pt>
    <dgm:pt modelId="{A6BBEC89-4A27-4F85-8EF8-EBAE49E25EE6}">
      <dgm:prSet phldrT="[Text]" custT="1"/>
      <dgm:spPr/>
      <dgm:t>
        <a:bodyPr/>
        <a:lstStyle/>
        <a:p>
          <a:r>
            <a:rPr lang="en-US" sz="2400">
              <a:latin typeface="Segoe UI"/>
              <a:cs typeface="Segoe UI"/>
            </a:rPr>
            <a:t>Build MAPE’s Political Power and Competence</a:t>
          </a:r>
        </a:p>
      </dgm:t>
    </dgm:pt>
    <dgm:pt modelId="{E99E4604-61F4-45B6-A196-CF6B5D02D0CB}" type="parTrans" cxnId="{71BA9EF7-D3D6-48C8-8C82-78C5A4391E0F}">
      <dgm:prSet/>
      <dgm:spPr/>
      <dgm:t>
        <a:bodyPr/>
        <a:lstStyle/>
        <a:p>
          <a:endParaRPr lang="en-US"/>
        </a:p>
      </dgm:t>
    </dgm:pt>
    <dgm:pt modelId="{F1732303-BCF8-4127-A97F-29F35CCE5C85}" type="sibTrans" cxnId="{71BA9EF7-D3D6-48C8-8C82-78C5A4391E0F}">
      <dgm:prSet/>
      <dgm:spPr/>
      <dgm:t>
        <a:bodyPr/>
        <a:lstStyle/>
        <a:p>
          <a:endParaRPr lang="en-US"/>
        </a:p>
      </dgm:t>
    </dgm:pt>
    <dgm:pt modelId="{7D3B4317-E315-4CC9-AD44-68F77ED51C52}" type="pres">
      <dgm:prSet presAssocID="{2B0A50B9-553E-4989-B6FF-AA43730427C9}" presName="linear" presStyleCnt="0">
        <dgm:presLayoutVars>
          <dgm:dir/>
          <dgm:animLvl val="lvl"/>
          <dgm:resizeHandles val="exact"/>
        </dgm:presLayoutVars>
      </dgm:prSet>
      <dgm:spPr/>
    </dgm:pt>
    <dgm:pt modelId="{640DF6F6-1864-439E-9026-B31B7148D0DF}" type="pres">
      <dgm:prSet presAssocID="{155C5983-E496-442A-AFE0-FD5964001329}" presName="parentLin" presStyleCnt="0"/>
      <dgm:spPr/>
    </dgm:pt>
    <dgm:pt modelId="{B9974253-9327-4FEE-806F-AF97264D1D6D}" type="pres">
      <dgm:prSet presAssocID="{155C5983-E496-442A-AFE0-FD5964001329}" presName="parentLeftMargin" presStyleLbl="node1" presStyleIdx="0" presStyleCnt="3"/>
      <dgm:spPr/>
    </dgm:pt>
    <dgm:pt modelId="{88A5166F-0DCF-48F3-98AB-6B258D262C3C}" type="pres">
      <dgm:prSet presAssocID="{155C5983-E496-442A-AFE0-FD596400132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1B144B3-F971-4BF1-8C17-E91CD90C4AD1}" type="pres">
      <dgm:prSet presAssocID="{155C5983-E496-442A-AFE0-FD5964001329}" presName="negativeSpace" presStyleCnt="0"/>
      <dgm:spPr/>
    </dgm:pt>
    <dgm:pt modelId="{D5D6E804-778A-423D-B6B8-CDC11A007A3E}" type="pres">
      <dgm:prSet presAssocID="{155C5983-E496-442A-AFE0-FD5964001329}" presName="childText" presStyleLbl="conFgAcc1" presStyleIdx="0" presStyleCnt="3" custScaleX="79758">
        <dgm:presLayoutVars>
          <dgm:bulletEnabled val="1"/>
        </dgm:presLayoutVars>
      </dgm:prSet>
      <dgm:spPr/>
    </dgm:pt>
    <dgm:pt modelId="{B92D6549-F31C-44F8-A91A-9B05FFDE7683}" type="pres">
      <dgm:prSet presAssocID="{27080A4D-812D-4692-A8BB-AA4F79A3FB4F}" presName="spaceBetweenRectangles" presStyleCnt="0"/>
      <dgm:spPr/>
    </dgm:pt>
    <dgm:pt modelId="{8D2BB7E3-C0EC-439B-968F-FBCF90230C71}" type="pres">
      <dgm:prSet presAssocID="{C360A7CC-6D81-4DC8-B284-41DA73F61F29}" presName="parentLin" presStyleCnt="0"/>
      <dgm:spPr/>
    </dgm:pt>
    <dgm:pt modelId="{34D2DA03-2E1C-49C1-ACFB-1F085E89D0F2}" type="pres">
      <dgm:prSet presAssocID="{C360A7CC-6D81-4DC8-B284-41DA73F61F29}" presName="parentLeftMargin" presStyleLbl="node1" presStyleIdx="0" presStyleCnt="3"/>
      <dgm:spPr/>
    </dgm:pt>
    <dgm:pt modelId="{E4EF65ED-AB82-468A-9F08-3329175592AF}" type="pres">
      <dgm:prSet presAssocID="{C360A7CC-6D81-4DC8-B284-41DA73F61F2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E2B0784-C38C-4789-9038-255B4B50C2D7}" type="pres">
      <dgm:prSet presAssocID="{C360A7CC-6D81-4DC8-B284-41DA73F61F29}" presName="negativeSpace" presStyleCnt="0"/>
      <dgm:spPr/>
    </dgm:pt>
    <dgm:pt modelId="{43A74293-D0C9-4404-969C-B1397661C4AE}" type="pres">
      <dgm:prSet presAssocID="{C360A7CC-6D81-4DC8-B284-41DA73F61F29}" presName="childText" presStyleLbl="conFgAcc1" presStyleIdx="1" presStyleCnt="3" custScaleX="80452" custLinFactNeighborX="0" custLinFactNeighborY="-27804">
        <dgm:presLayoutVars>
          <dgm:bulletEnabled val="1"/>
        </dgm:presLayoutVars>
      </dgm:prSet>
      <dgm:spPr/>
    </dgm:pt>
    <dgm:pt modelId="{2C6271E5-467A-4BC5-A099-0F01EC77665F}" type="pres">
      <dgm:prSet presAssocID="{B400A98B-FDBE-44B9-98ED-AD97622415E5}" presName="spaceBetweenRectangles" presStyleCnt="0"/>
      <dgm:spPr/>
    </dgm:pt>
    <dgm:pt modelId="{DE023943-EC5D-4B86-9ADF-80FB202470AA}" type="pres">
      <dgm:prSet presAssocID="{A6BBEC89-4A27-4F85-8EF8-EBAE49E25EE6}" presName="parentLin" presStyleCnt="0"/>
      <dgm:spPr/>
    </dgm:pt>
    <dgm:pt modelId="{C986C262-EF1D-4A27-BDBA-354BC48C9EC7}" type="pres">
      <dgm:prSet presAssocID="{A6BBEC89-4A27-4F85-8EF8-EBAE49E25EE6}" presName="parentLeftMargin" presStyleLbl="node1" presStyleIdx="1" presStyleCnt="3"/>
      <dgm:spPr/>
    </dgm:pt>
    <dgm:pt modelId="{2F1FE7B8-E12A-4D3E-8CE2-8E70B8AA516F}" type="pres">
      <dgm:prSet presAssocID="{A6BBEC89-4A27-4F85-8EF8-EBAE49E25EE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4A409F4-A9EC-4728-9ED2-FA7809EC1AD3}" type="pres">
      <dgm:prSet presAssocID="{A6BBEC89-4A27-4F85-8EF8-EBAE49E25EE6}" presName="negativeSpace" presStyleCnt="0"/>
      <dgm:spPr/>
    </dgm:pt>
    <dgm:pt modelId="{8FAA66BA-3FD8-4C69-953F-D7FD9FC959FD}" type="pres">
      <dgm:prSet presAssocID="{A6BBEC89-4A27-4F85-8EF8-EBAE49E25EE6}" presName="childText" presStyleLbl="conFgAcc1" presStyleIdx="2" presStyleCnt="3" custScaleX="80685" custLinFactNeighborX="0" custLinFactNeighborY="5745">
        <dgm:presLayoutVars>
          <dgm:bulletEnabled val="1"/>
        </dgm:presLayoutVars>
      </dgm:prSet>
      <dgm:spPr/>
    </dgm:pt>
  </dgm:ptLst>
  <dgm:cxnLst>
    <dgm:cxn modelId="{71DFFD51-6815-4D86-A720-52F711DBEF8A}" type="presOf" srcId="{C360A7CC-6D81-4DC8-B284-41DA73F61F29}" destId="{E4EF65ED-AB82-468A-9F08-3329175592AF}" srcOrd="1" destOrd="0" presId="urn:microsoft.com/office/officeart/2005/8/layout/list1"/>
    <dgm:cxn modelId="{80ADEA90-C5E0-40FA-8166-D4504E655E08}" type="presOf" srcId="{A6BBEC89-4A27-4F85-8EF8-EBAE49E25EE6}" destId="{C986C262-EF1D-4A27-BDBA-354BC48C9EC7}" srcOrd="0" destOrd="0" presId="urn:microsoft.com/office/officeart/2005/8/layout/list1"/>
    <dgm:cxn modelId="{B73BA69A-29B3-42F7-84CF-7365465D9A75}" srcId="{2B0A50B9-553E-4989-B6FF-AA43730427C9}" destId="{155C5983-E496-442A-AFE0-FD5964001329}" srcOrd="0" destOrd="0" parTransId="{F70C9152-71AA-43A4-A833-F398F660E97C}" sibTransId="{27080A4D-812D-4692-A8BB-AA4F79A3FB4F}"/>
    <dgm:cxn modelId="{8F8D01A5-D52E-4B3D-93A7-5B2FF1D1992E}" type="presOf" srcId="{A6BBEC89-4A27-4F85-8EF8-EBAE49E25EE6}" destId="{2F1FE7B8-E12A-4D3E-8CE2-8E70B8AA516F}" srcOrd="1" destOrd="0" presId="urn:microsoft.com/office/officeart/2005/8/layout/list1"/>
    <dgm:cxn modelId="{17B7DDB3-2D2A-43B8-8C80-BEFAA9E6CBE4}" type="presOf" srcId="{155C5983-E496-442A-AFE0-FD5964001329}" destId="{88A5166F-0DCF-48F3-98AB-6B258D262C3C}" srcOrd="1" destOrd="0" presId="urn:microsoft.com/office/officeart/2005/8/layout/list1"/>
    <dgm:cxn modelId="{6DA9E2E9-0361-4D7A-B566-099947E468F6}" type="presOf" srcId="{C360A7CC-6D81-4DC8-B284-41DA73F61F29}" destId="{34D2DA03-2E1C-49C1-ACFB-1F085E89D0F2}" srcOrd="0" destOrd="0" presId="urn:microsoft.com/office/officeart/2005/8/layout/list1"/>
    <dgm:cxn modelId="{6B7F8EEE-FA47-463C-9B18-982479D8C5F5}" type="presOf" srcId="{155C5983-E496-442A-AFE0-FD5964001329}" destId="{B9974253-9327-4FEE-806F-AF97264D1D6D}" srcOrd="0" destOrd="0" presId="urn:microsoft.com/office/officeart/2005/8/layout/list1"/>
    <dgm:cxn modelId="{864BD6F1-8FC4-4EAA-96DB-DA5AA9320DAD}" type="presOf" srcId="{2B0A50B9-553E-4989-B6FF-AA43730427C9}" destId="{7D3B4317-E315-4CC9-AD44-68F77ED51C52}" srcOrd="0" destOrd="0" presId="urn:microsoft.com/office/officeart/2005/8/layout/list1"/>
    <dgm:cxn modelId="{DF25BEF2-F9BF-46F0-856A-B6FF4683E7FA}" srcId="{2B0A50B9-553E-4989-B6FF-AA43730427C9}" destId="{C360A7CC-6D81-4DC8-B284-41DA73F61F29}" srcOrd="1" destOrd="0" parTransId="{A0D29092-8B1C-4EEE-A56C-73572D7AB5D8}" sibTransId="{B400A98B-FDBE-44B9-98ED-AD97622415E5}"/>
    <dgm:cxn modelId="{71BA9EF7-D3D6-48C8-8C82-78C5A4391E0F}" srcId="{2B0A50B9-553E-4989-B6FF-AA43730427C9}" destId="{A6BBEC89-4A27-4F85-8EF8-EBAE49E25EE6}" srcOrd="2" destOrd="0" parTransId="{E99E4604-61F4-45B6-A196-CF6B5D02D0CB}" sibTransId="{F1732303-BCF8-4127-A97F-29F35CCE5C85}"/>
    <dgm:cxn modelId="{6E69A10A-F395-470E-A133-19F65DAEEB1E}" type="presParOf" srcId="{7D3B4317-E315-4CC9-AD44-68F77ED51C52}" destId="{640DF6F6-1864-439E-9026-B31B7148D0DF}" srcOrd="0" destOrd="0" presId="urn:microsoft.com/office/officeart/2005/8/layout/list1"/>
    <dgm:cxn modelId="{07CEC8C5-6199-4839-97D4-74719F612651}" type="presParOf" srcId="{640DF6F6-1864-439E-9026-B31B7148D0DF}" destId="{B9974253-9327-4FEE-806F-AF97264D1D6D}" srcOrd="0" destOrd="0" presId="urn:microsoft.com/office/officeart/2005/8/layout/list1"/>
    <dgm:cxn modelId="{8E751AE8-21B6-4F5A-8EA9-AEF3B36EA366}" type="presParOf" srcId="{640DF6F6-1864-439E-9026-B31B7148D0DF}" destId="{88A5166F-0DCF-48F3-98AB-6B258D262C3C}" srcOrd="1" destOrd="0" presId="urn:microsoft.com/office/officeart/2005/8/layout/list1"/>
    <dgm:cxn modelId="{3F87E91B-4D2B-4116-876F-75A0DEE3DB50}" type="presParOf" srcId="{7D3B4317-E315-4CC9-AD44-68F77ED51C52}" destId="{F1B144B3-F971-4BF1-8C17-E91CD90C4AD1}" srcOrd="1" destOrd="0" presId="urn:microsoft.com/office/officeart/2005/8/layout/list1"/>
    <dgm:cxn modelId="{43468920-B2B2-4685-B4D6-E15FA2C3D98E}" type="presParOf" srcId="{7D3B4317-E315-4CC9-AD44-68F77ED51C52}" destId="{D5D6E804-778A-423D-B6B8-CDC11A007A3E}" srcOrd="2" destOrd="0" presId="urn:microsoft.com/office/officeart/2005/8/layout/list1"/>
    <dgm:cxn modelId="{C7359178-D664-4E47-8D68-4B094B10D9F5}" type="presParOf" srcId="{7D3B4317-E315-4CC9-AD44-68F77ED51C52}" destId="{B92D6549-F31C-44F8-A91A-9B05FFDE7683}" srcOrd="3" destOrd="0" presId="urn:microsoft.com/office/officeart/2005/8/layout/list1"/>
    <dgm:cxn modelId="{063FF1BD-8544-4563-86D0-4F6EC2204FC5}" type="presParOf" srcId="{7D3B4317-E315-4CC9-AD44-68F77ED51C52}" destId="{8D2BB7E3-C0EC-439B-968F-FBCF90230C71}" srcOrd="4" destOrd="0" presId="urn:microsoft.com/office/officeart/2005/8/layout/list1"/>
    <dgm:cxn modelId="{32CE9DCB-B05E-45BF-913E-B92F1E91003E}" type="presParOf" srcId="{8D2BB7E3-C0EC-439B-968F-FBCF90230C71}" destId="{34D2DA03-2E1C-49C1-ACFB-1F085E89D0F2}" srcOrd="0" destOrd="0" presId="urn:microsoft.com/office/officeart/2005/8/layout/list1"/>
    <dgm:cxn modelId="{BA558696-EF38-4F85-ABA2-35082737C341}" type="presParOf" srcId="{8D2BB7E3-C0EC-439B-968F-FBCF90230C71}" destId="{E4EF65ED-AB82-468A-9F08-3329175592AF}" srcOrd="1" destOrd="0" presId="urn:microsoft.com/office/officeart/2005/8/layout/list1"/>
    <dgm:cxn modelId="{BFC381E7-49D7-4A75-9BBE-3554933D182C}" type="presParOf" srcId="{7D3B4317-E315-4CC9-AD44-68F77ED51C52}" destId="{5E2B0784-C38C-4789-9038-255B4B50C2D7}" srcOrd="5" destOrd="0" presId="urn:microsoft.com/office/officeart/2005/8/layout/list1"/>
    <dgm:cxn modelId="{7DA6517F-1EC1-4934-A933-8D596B88AA78}" type="presParOf" srcId="{7D3B4317-E315-4CC9-AD44-68F77ED51C52}" destId="{43A74293-D0C9-4404-969C-B1397661C4AE}" srcOrd="6" destOrd="0" presId="urn:microsoft.com/office/officeart/2005/8/layout/list1"/>
    <dgm:cxn modelId="{710CECA0-3E6F-4338-A12D-B2B42B2A4D6F}" type="presParOf" srcId="{7D3B4317-E315-4CC9-AD44-68F77ED51C52}" destId="{2C6271E5-467A-4BC5-A099-0F01EC77665F}" srcOrd="7" destOrd="0" presId="urn:microsoft.com/office/officeart/2005/8/layout/list1"/>
    <dgm:cxn modelId="{0930B1EF-9902-4784-B4F3-76AF3D0C174E}" type="presParOf" srcId="{7D3B4317-E315-4CC9-AD44-68F77ED51C52}" destId="{DE023943-EC5D-4B86-9ADF-80FB202470AA}" srcOrd="8" destOrd="0" presId="urn:microsoft.com/office/officeart/2005/8/layout/list1"/>
    <dgm:cxn modelId="{C019BC63-27C3-4799-90E2-B3BB3506F400}" type="presParOf" srcId="{DE023943-EC5D-4B86-9ADF-80FB202470AA}" destId="{C986C262-EF1D-4A27-BDBA-354BC48C9EC7}" srcOrd="0" destOrd="0" presId="urn:microsoft.com/office/officeart/2005/8/layout/list1"/>
    <dgm:cxn modelId="{FA15124E-F0B1-4DA5-8337-CADC51DE5B9E}" type="presParOf" srcId="{DE023943-EC5D-4B86-9ADF-80FB202470AA}" destId="{2F1FE7B8-E12A-4D3E-8CE2-8E70B8AA516F}" srcOrd="1" destOrd="0" presId="urn:microsoft.com/office/officeart/2005/8/layout/list1"/>
    <dgm:cxn modelId="{B59F31BB-9A13-4A93-B8E3-EF700DDA7016}" type="presParOf" srcId="{7D3B4317-E315-4CC9-AD44-68F77ED51C52}" destId="{74A409F4-A9EC-4728-9ED2-FA7809EC1AD3}" srcOrd="9" destOrd="0" presId="urn:microsoft.com/office/officeart/2005/8/layout/list1"/>
    <dgm:cxn modelId="{990F425B-55F0-4CC2-B49D-1044160CD78D}" type="presParOf" srcId="{7D3B4317-E315-4CC9-AD44-68F77ED51C52}" destId="{8FAA66BA-3FD8-4C69-953F-D7FD9FC959F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6E804-778A-423D-B6B8-CDC11A007A3E}">
      <dsp:nvSpPr>
        <dsp:cNvPr id="0" name=""/>
        <dsp:cNvSpPr/>
      </dsp:nvSpPr>
      <dsp:spPr>
        <a:xfrm>
          <a:off x="0" y="647659"/>
          <a:ext cx="4828680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A5166F-0DCF-48F3-98AB-6B258D262C3C}">
      <dsp:nvSpPr>
        <dsp:cNvPr id="0" name=""/>
        <dsp:cNvSpPr/>
      </dsp:nvSpPr>
      <dsp:spPr>
        <a:xfrm>
          <a:off x="302708" y="57259"/>
          <a:ext cx="4237915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83" tIns="0" rIns="16018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Segoe UI" panose="020B0502040204020203" pitchFamily="34" charset="0"/>
              <a:cs typeface="Segoe UI" panose="020B0502040204020203" pitchFamily="34" charset="0"/>
            </a:rPr>
            <a:t>Create and Maintain Statewide Political Infrastructure</a:t>
          </a:r>
        </a:p>
      </dsp:txBody>
      <dsp:txXfrm>
        <a:off x="360350" y="114901"/>
        <a:ext cx="4122631" cy="1065516"/>
      </dsp:txXfrm>
    </dsp:sp>
    <dsp:sp modelId="{43A74293-D0C9-4404-969C-B1397661C4AE}">
      <dsp:nvSpPr>
        <dsp:cNvPr id="0" name=""/>
        <dsp:cNvSpPr/>
      </dsp:nvSpPr>
      <dsp:spPr>
        <a:xfrm>
          <a:off x="0" y="2402002"/>
          <a:ext cx="4870696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EF65ED-AB82-468A-9F08-3329175592AF}">
      <dsp:nvSpPr>
        <dsp:cNvPr id="0" name=""/>
        <dsp:cNvSpPr/>
      </dsp:nvSpPr>
      <dsp:spPr>
        <a:xfrm>
          <a:off x="302708" y="1871659"/>
          <a:ext cx="4237915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83" tIns="0" rIns="16018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Segoe UI"/>
              <a:cs typeface="Segoe UI"/>
            </a:rPr>
            <a:t>Defeat Toxic Narratives Around Politics and State Service</a:t>
          </a:r>
        </a:p>
      </dsp:txBody>
      <dsp:txXfrm>
        <a:off x="360350" y="1929301"/>
        <a:ext cx="4122631" cy="1065516"/>
      </dsp:txXfrm>
    </dsp:sp>
    <dsp:sp modelId="{8FAA66BA-3FD8-4C69-953F-D7FD9FC959FD}">
      <dsp:nvSpPr>
        <dsp:cNvPr id="0" name=""/>
        <dsp:cNvSpPr/>
      </dsp:nvSpPr>
      <dsp:spPr>
        <a:xfrm>
          <a:off x="0" y="4310377"/>
          <a:ext cx="4884803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1FE7B8-E12A-4D3E-8CE2-8E70B8AA516F}">
      <dsp:nvSpPr>
        <dsp:cNvPr id="0" name=""/>
        <dsp:cNvSpPr/>
      </dsp:nvSpPr>
      <dsp:spPr>
        <a:xfrm>
          <a:off x="302708" y="3686059"/>
          <a:ext cx="4237915" cy="1180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183" tIns="0" rIns="16018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Segoe UI"/>
              <a:cs typeface="Segoe UI"/>
            </a:rPr>
            <a:t>Build MAPE’s Political Power and Competence</a:t>
          </a:r>
        </a:p>
      </dsp:txBody>
      <dsp:txXfrm>
        <a:off x="360350" y="3743701"/>
        <a:ext cx="4122631" cy="10655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E82B7-4610-4603-9E67-46EF61E28A15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68F74-9D6D-41D4-99F3-AFF709326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6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fl.org/wp-content/uploads/2022/01/Precinct-Caucus-Fillable-Non-Attendee-Form-1.pdf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r/7g0haa5tbL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forms.office.com/r/ch2rVGd0ii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The process through which political parties determine their platforms and endorse candidates.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Caucusing MATTERS. A small group of people determine endorsements and orient candidates on how they will lead.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68F74-9D6D-41D4-99F3-AFF709326B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21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PPT &amp; Full legislative priorities will be posted at: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207B6-F450-4B9C-86B9-01897E9CEB49}" type="slidenum"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62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>
                <a:solidFill>
                  <a:srgbClr val="134D8C"/>
                </a:solidFill>
              </a:rPr>
              <a:t>Register</a:t>
            </a:r>
            <a:endParaRPr lang="en-US"/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134D8C"/>
                </a:solidFill>
              </a:rPr>
              <a:t>Meet your neighbors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134D8C"/>
                </a:solidFill>
              </a:rPr>
              <a:t>Elect a Caucus Chair </a:t>
            </a:r>
            <a:r>
              <a:rPr lang="en-US" dirty="0" err="1">
                <a:solidFill>
                  <a:srgbClr val="134D8C"/>
                </a:solidFill>
              </a:rPr>
              <a:t>andSecretary</a:t>
            </a:r>
            <a:endParaRPr lang="en-US" dirty="0" err="1"/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134D8C"/>
                </a:solidFill>
              </a:rPr>
              <a:t>Elect two Tellers who </a:t>
            </a:r>
            <a:r>
              <a:rPr lang="en-US" dirty="0" err="1">
                <a:solidFill>
                  <a:srgbClr val="134D8C"/>
                </a:solidFill>
              </a:rPr>
              <a:t>helpcount</a:t>
            </a:r>
            <a:r>
              <a:rPr lang="en-US" dirty="0">
                <a:solidFill>
                  <a:srgbClr val="134D8C"/>
                </a:solidFill>
              </a:rPr>
              <a:t> votes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134D8C"/>
                </a:solidFill>
              </a:rPr>
              <a:t>Elect Precinct Chairs </a:t>
            </a:r>
            <a:r>
              <a:rPr lang="en-US" dirty="0" err="1">
                <a:solidFill>
                  <a:srgbClr val="134D8C"/>
                </a:solidFill>
              </a:rPr>
              <a:t>andVice</a:t>
            </a:r>
            <a:r>
              <a:rPr lang="en-US" dirty="0">
                <a:solidFill>
                  <a:srgbClr val="134D8C"/>
                </a:solidFill>
              </a:rPr>
              <a:t> Chairs 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134D8C"/>
                </a:solidFill>
              </a:rPr>
              <a:t>Elect Delegates </a:t>
            </a:r>
            <a:r>
              <a:rPr lang="en-US" dirty="0" err="1">
                <a:solidFill>
                  <a:srgbClr val="134D8C"/>
                </a:solidFill>
              </a:rPr>
              <a:t>andAlternatives</a:t>
            </a:r>
            <a:endParaRPr lang="en-US" dirty="0" err="1"/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134D8C"/>
                </a:solidFill>
              </a:rPr>
              <a:t>Consider Resolutions</a:t>
            </a:r>
            <a:endParaRPr lang="en-US" dirty="0"/>
          </a:p>
          <a:p>
            <a:endParaRPr lang="en-US" b="1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Proxima Nova"/>
                <a:ea typeface="Proxima Nova"/>
                <a:cs typeface="Proxima Nova"/>
                <a:sym typeface="Proxima Nova"/>
              </a:rPr>
              <a:t>Find Your Caucus Location → </a:t>
            </a:r>
            <a:r>
              <a:rPr lang="en-US" b="1" u="sng" dirty="0">
                <a:solidFill>
                  <a:schemeClr val="hlink"/>
                </a:solidFill>
                <a:latin typeface="Proxima Nova"/>
                <a:ea typeface="Proxima Nova"/>
                <a:cs typeface="Proxima Nova"/>
                <a:sym typeface="Proxima Nova"/>
              </a:rPr>
              <a:t>https://caucusfinder.sos.state.mn.us</a:t>
            </a:r>
            <a:endParaRPr lang="en-US" b="1" dirty="0">
              <a:latin typeface="Proxima Nova"/>
              <a:ea typeface="Proxima Nova"/>
              <a:cs typeface="Proxima Nova"/>
            </a:endParaRPr>
          </a:p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b="1">
              <a:solidFill>
                <a:srgbClr val="000000"/>
              </a:solidFill>
              <a:latin typeface="Proxima Nova"/>
              <a:ea typeface="Proxima Nova"/>
              <a:cs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Proxima Nova"/>
                <a:ea typeface="Proxima Nova"/>
                <a:cs typeface="Proxima Nova"/>
                <a:sym typeface="Proxima Nova"/>
              </a:rPr>
              <a:t>February 1: Caucus Day</a:t>
            </a:r>
            <a:endParaRPr lang="en-US" b="1" dirty="0">
              <a:latin typeface="Proxima Nova"/>
              <a:ea typeface="Proxima Nova"/>
              <a:cs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●"/>
            </a:pPr>
            <a:r>
              <a:rPr lang="en-US" dirty="0">
                <a:latin typeface="Proxima Nova"/>
                <a:ea typeface="Proxima Nova"/>
                <a:cs typeface="Proxima Nova"/>
                <a:sym typeface="Proxima Nova"/>
              </a:rPr>
              <a:t>Attend precinct caucus (arrive by 7pm)</a:t>
            </a:r>
            <a:endParaRPr lang="en-US" dirty="0">
              <a:latin typeface="Proxima Nova"/>
              <a:ea typeface="Proxima Nova"/>
              <a:cs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●"/>
            </a:pPr>
            <a:r>
              <a:rPr lang="en-US" dirty="0">
                <a:latin typeface="Proxima Nova"/>
                <a:ea typeface="Proxima Nova"/>
                <a:cs typeface="Proxima Nova"/>
                <a:sym typeface="Proxima Nova"/>
              </a:rPr>
              <a:t>Submit Resolution</a:t>
            </a:r>
            <a:endParaRPr lang="en-US" dirty="0">
              <a:latin typeface="Proxima Nova"/>
              <a:ea typeface="Proxima Nova"/>
              <a:cs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●"/>
            </a:pPr>
            <a:r>
              <a:rPr lang="en-US" dirty="0">
                <a:latin typeface="Proxima Nova"/>
                <a:ea typeface="Proxima Nova"/>
                <a:cs typeface="Proxima Nova"/>
                <a:sym typeface="Proxima Nova"/>
              </a:rPr>
              <a:t>RAISE YOUR HAND to become a delegate to endorsing conventions</a:t>
            </a:r>
            <a:endParaRPr lang="en-US" dirty="0">
              <a:latin typeface="Proxima Nova"/>
              <a:ea typeface="Proxima Nova"/>
              <a:cs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en-US" dirty="0">
                <a:latin typeface="Proxima Nova"/>
                <a:ea typeface="Proxima Nova"/>
                <a:cs typeface="Proxima Nova"/>
                <a:sym typeface="Proxima Nova"/>
              </a:rPr>
              <a:t>Senate District Convention (to endorse candidates for House and Senate)</a:t>
            </a:r>
            <a:endParaRPr lang="en-US" dirty="0">
              <a:latin typeface="Proxima Nova"/>
              <a:ea typeface="Proxima Nova"/>
              <a:cs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en-US" dirty="0">
                <a:latin typeface="Proxima Nova"/>
                <a:ea typeface="Proxima Nova"/>
                <a:cs typeface="Proxima Nova"/>
                <a:sym typeface="Proxima Nova"/>
              </a:rPr>
              <a:t>County Convention (to endorse candidates for County Attorney, Sheriff, Commissioner)</a:t>
            </a:r>
            <a:endParaRPr lang="en-US" dirty="0">
              <a:latin typeface="Proxima Nova"/>
              <a:ea typeface="Proxima Nova"/>
              <a:cs typeface="Proxima Nova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○"/>
            </a:pPr>
            <a:r>
              <a:rPr lang="en-US" dirty="0">
                <a:latin typeface="Proxima Nova"/>
                <a:ea typeface="Proxima Nova"/>
                <a:cs typeface="Proxima Nova"/>
                <a:sym typeface="Proxima Nova"/>
              </a:rPr>
              <a:t>Organizing Unit Convention</a:t>
            </a:r>
            <a:endParaRPr lang="en-US" dirty="0">
              <a:latin typeface="Proxima Nova"/>
              <a:ea typeface="Proxima Nova"/>
              <a:cs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>
              <a:latin typeface="Proxima Nova"/>
              <a:ea typeface="Proxima Nova"/>
              <a:cs typeface="Proxima Nova"/>
              <a:sym typeface="Proxima Nov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Proxima Nova"/>
                <a:ea typeface="Proxima Nova"/>
                <a:cs typeface="Proxima Nova"/>
                <a:sym typeface="Proxima Nova"/>
              </a:rPr>
              <a:t>DFL Only: </a:t>
            </a:r>
            <a:r>
              <a:rPr lang="en-US" b="1" u="sng" dirty="0">
                <a:solidFill>
                  <a:schemeClr val="hlink"/>
                </a:solidFill>
                <a:latin typeface="Proxima Nova"/>
                <a:ea typeface="Proxima Nova"/>
                <a:cs typeface="Proxima Nova"/>
                <a:sym typeface="Proxima Nova"/>
                <a:hlinkClick r:id="rId3"/>
              </a:rPr>
              <a:t>Non-Attendee Form</a:t>
            </a:r>
            <a:endParaRPr lang="en-US" b="1" dirty="0"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●"/>
            </a:pPr>
            <a:r>
              <a:rPr lang="en-US" dirty="0">
                <a:latin typeface="Proxima Nova"/>
                <a:ea typeface="Proxima Nova"/>
                <a:cs typeface="Proxima Nova"/>
                <a:sym typeface="Proxima Nova"/>
              </a:rPr>
              <a:t>Submit this form via email to your district chair by January 29</a:t>
            </a:r>
            <a:endParaRPr lang="en-US" dirty="0">
              <a:latin typeface="Proxima Nova"/>
              <a:ea typeface="Proxima Nova"/>
              <a:cs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●"/>
            </a:pPr>
            <a:r>
              <a:rPr lang="en-US" dirty="0">
                <a:latin typeface="Proxima Nova"/>
                <a:ea typeface="Proxima Nova"/>
                <a:cs typeface="Proxima Nova"/>
                <a:sym typeface="Proxima Nova"/>
              </a:rPr>
              <a:t>Drop off this form at your caucus location on February 1, 6:30-9pm</a:t>
            </a:r>
            <a:endParaRPr lang="en-US" dirty="0">
              <a:latin typeface="Proxima Nova"/>
              <a:ea typeface="Proxima Nova"/>
              <a:cs typeface="Proxima Nova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68F74-9D6D-41D4-99F3-AFF709326B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81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ALSO:</a:t>
            </a: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008DC7"/>
                </a:solidFill>
              </a:rPr>
              <a:t>Elect delegates to their Congressional District and </a:t>
            </a:r>
            <a:r>
              <a:rPr lang="en-US" err="1">
                <a:solidFill>
                  <a:srgbClr val="008DC7"/>
                </a:solidFill>
              </a:rPr>
              <a:t>StateConventions</a:t>
            </a:r>
            <a:endParaRPr lang="en-US" err="1"/>
          </a:p>
          <a:p>
            <a:pPr marL="342900" indent="-342900">
              <a:buFont typeface="Arial,Sans-Serif"/>
              <a:buChar char="•"/>
            </a:pPr>
            <a:r>
              <a:rPr lang="en-US" dirty="0">
                <a:solidFill>
                  <a:srgbClr val="008DC7"/>
                </a:solidFill>
              </a:rPr>
              <a:t>Consider amendments to the party unit constitution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68F74-9D6D-41D4-99F3-AFF709326B1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14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,Sans-Serif"/>
              <a:buChar char="•"/>
            </a:pPr>
            <a:r>
              <a:rPr lang="en-US" dirty="0">
                <a:solidFill>
                  <a:srgbClr val="008DC7"/>
                </a:solidFill>
              </a:rPr>
              <a:t>Endorse a candidate for U.S. Congress</a:t>
            </a:r>
            <a:endParaRPr lang="en-US" dirty="0"/>
          </a:p>
          <a:p>
            <a:pPr marL="342900" indent="-342900">
              <a:buFont typeface="Arial,Sans-Serif"/>
              <a:buChar char="•"/>
            </a:pPr>
            <a:r>
              <a:rPr lang="en-US" dirty="0">
                <a:solidFill>
                  <a:srgbClr val="008DC7"/>
                </a:solidFill>
              </a:rPr>
              <a:t>Elect Congressional District party unit officers</a:t>
            </a:r>
            <a:endParaRPr lang="en-US" dirty="0"/>
          </a:p>
          <a:p>
            <a:pPr marL="342900" indent="-342900">
              <a:buFont typeface="Arial,Sans-Serif"/>
              <a:buChar char="•"/>
            </a:pPr>
            <a:r>
              <a:rPr lang="en-US" b="1" dirty="0">
                <a:solidFill>
                  <a:srgbClr val="134D8C"/>
                </a:solidFill>
              </a:rPr>
              <a:t>Elect members to serve on the State </a:t>
            </a:r>
            <a:r>
              <a:rPr lang="en-US" b="1" dirty="0" err="1">
                <a:solidFill>
                  <a:srgbClr val="134D8C"/>
                </a:solidFill>
              </a:rPr>
              <a:t>CentralCommittee</a:t>
            </a:r>
            <a:endParaRPr lang="en-US" dirty="0" err="1"/>
          </a:p>
          <a:p>
            <a:pPr marL="342900" indent="-342900">
              <a:buFont typeface="Arial,Sans-Serif"/>
              <a:buChar char="•"/>
            </a:pPr>
            <a:r>
              <a:rPr lang="en-US" b="1" dirty="0">
                <a:solidFill>
                  <a:srgbClr val="134D8C"/>
                </a:solidFill>
              </a:rPr>
              <a:t>Elect members to serve on State </a:t>
            </a:r>
            <a:r>
              <a:rPr lang="en-US" b="1" dirty="0" err="1">
                <a:solidFill>
                  <a:srgbClr val="134D8C"/>
                </a:solidFill>
              </a:rPr>
              <a:t>StandingCommittees</a:t>
            </a:r>
            <a:r>
              <a:rPr lang="en-US" b="1" dirty="0">
                <a:solidFill>
                  <a:srgbClr val="134D8C"/>
                </a:solidFill>
              </a:rPr>
              <a:t> and State Convention Committees</a:t>
            </a:r>
            <a:endParaRPr lang="en-US" dirty="0"/>
          </a:p>
          <a:p>
            <a:pPr marL="342900" indent="-342900">
              <a:buFont typeface="Arial,Sans-Serif"/>
              <a:buChar char="•"/>
            </a:pPr>
            <a:r>
              <a:rPr lang="en-US" b="1" dirty="0">
                <a:solidFill>
                  <a:srgbClr val="134D8C"/>
                </a:solidFill>
              </a:rPr>
              <a:t>Elect State Directors to serve on the State </a:t>
            </a:r>
            <a:r>
              <a:rPr lang="en-US" b="1" dirty="0" err="1">
                <a:solidFill>
                  <a:srgbClr val="134D8C"/>
                </a:solidFill>
              </a:rPr>
              <a:t>ExecutiveCommittee</a:t>
            </a:r>
            <a:endParaRPr lang="en-US" dirty="0" err="1"/>
          </a:p>
          <a:p>
            <a:pPr marL="342900" indent="-342900">
              <a:buFont typeface="Arial,Sans-Serif"/>
              <a:buChar char="•"/>
            </a:pPr>
            <a:r>
              <a:rPr lang="en-US" dirty="0">
                <a:solidFill>
                  <a:srgbClr val="008DC7"/>
                </a:solidFill>
              </a:rPr>
              <a:t>Consider amendments to the Congressional </a:t>
            </a:r>
            <a:r>
              <a:rPr lang="en-US" dirty="0" err="1">
                <a:solidFill>
                  <a:srgbClr val="008DC7"/>
                </a:solidFill>
              </a:rPr>
              <a:t>Districtconstitution</a:t>
            </a:r>
            <a:endParaRPr lang="en-US" dirty="0" err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68F74-9D6D-41D4-99F3-AFF709326B1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71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SIMPLIFY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68F74-9D6D-41D4-99F3-AFF709326B1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5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of the most effective levers of state power that we can wield is through the caucus and convention process, where just a few hundred people shape party endorsements of candidates to elected office.</a:t>
            </a:r>
          </a:p>
          <a:p>
            <a:endParaRPr lang="en-US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 showing up together, we can shape the candidates and party platforms with our agenda for higher wages, more time, and investments in the public good. </a:t>
            </a:r>
          </a:p>
          <a:p>
            <a:endParaRPr lang="en-US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goal is over 3,000 MAPE-represented workers take this action across the state to build our collective power and set the agenda for the 2027 legislative session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68F74-9D6D-41D4-99F3-AFF709326B1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4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https://forms.office.com/pages/responsepage.aspx?id=pH3RRPh-dEqOTzzTdfDeqKFbIn_IwftOqJ8yqbV8kRtUQUpGUkhLRjdZU0ZRRE5JMTROREJSRUJYWC4u&amp;route=shorturl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68F74-9D6D-41D4-99F3-AFF709326B1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1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solidFill>
                  <a:srgbClr val="242424"/>
                </a:solidFill>
              </a:rPr>
              <a:t>Participate in the Union Power Project training program (Phase I September - December)</a:t>
            </a:r>
            <a:endParaRPr lang="en-US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solidFill>
                  <a:srgbClr val="242424"/>
                </a:solidFill>
              </a:rPr>
              <a:t>Work with Membership Secretary, Vice President and other local leadership to build an Organizing Committee at the local level</a:t>
            </a:r>
            <a:endParaRPr lang="en-US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solidFill>
                  <a:srgbClr val="242424"/>
                </a:solidFill>
              </a:rPr>
              <a:t>Lead efforts to organize (a goal of) 20% of represented workers in your local to participate in the caucus and convention process (by February 3,2026)</a:t>
            </a:r>
            <a:endParaRPr lang="en-US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solidFill>
                  <a:srgbClr val="242424"/>
                </a:solidFill>
              </a:rPr>
              <a:t>Coordinate and/or facilitate State Power sessions on the State Budget, Healthcare, and 32-hourWorkweek this fall (materials will be provided and facilitation help will be available)</a:t>
            </a:r>
            <a:endParaRPr lang="en-US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solidFill>
                  <a:srgbClr val="242424"/>
                </a:solidFill>
              </a:rPr>
              <a:t>Lead caucus trainings in December and January (no experience necessary; you'll be trained to do this)</a:t>
            </a:r>
            <a:endParaRPr lang="en-US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>
                <a:solidFill>
                  <a:srgbClr val="242424"/>
                </a:solidFill>
              </a:rPr>
              <a:t>We are seeking funding from MAPE's Union Power Project for up to 8 hours of lost time per month(Aug-Dec) for training and organizing work that </a:t>
            </a:r>
            <a:r>
              <a:rPr lang="en-US" err="1">
                <a:solidFill>
                  <a:srgbClr val="242424"/>
                </a:solidFill>
              </a:rPr>
              <a:t>wehope</a:t>
            </a:r>
            <a:r>
              <a:rPr lang="en-US">
                <a:solidFill>
                  <a:srgbClr val="242424"/>
                </a:solidFill>
              </a:rPr>
              <a:t> to make available to Civic Engagement Officers</a:t>
            </a:r>
            <a:endParaRPr lang="en-US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>
              <a:solidFill>
                <a:srgbClr val="242424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u="sng">
                <a:solidFill>
                  <a:srgbClr val="242424"/>
                </a:solidFill>
                <a:hlinkClick r:id="rId3"/>
              </a:rPr>
              <a:t>Civic Engagement Officer Interest Form</a:t>
            </a:r>
            <a:endParaRPr lang="en-US">
              <a:solidFill>
                <a:srgbClr val="242424"/>
              </a:solidFill>
            </a:endParaRPr>
          </a:p>
          <a:p>
            <a:pPr>
              <a:buFont typeface="Arial"/>
              <a:buChar char="•"/>
            </a:pPr>
            <a:r>
              <a:rPr lang="en-US" u="sng">
                <a:solidFill>
                  <a:srgbClr val="242424"/>
                </a:solidFill>
                <a:hlinkClick r:id="rId4"/>
              </a:rPr>
              <a:t>Precinct Caucus Commitment Form</a:t>
            </a:r>
            <a:endParaRPr lang="en-US">
              <a:solidFill>
                <a:srgbClr val="242424"/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>
              <a:solidFill>
                <a:srgbClr val="242424"/>
              </a:solidFill>
              <a:ea typeface="Calibri"/>
              <a:cs typeface="Calibri"/>
            </a:endParaRP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207B6-F450-4B9C-86B9-01897E9CEB49}" type="slidenum"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17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207B6-F450-4B9C-86B9-01897E9CEB4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84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80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62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3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46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28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2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0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2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61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6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891E-326B-4CAA-9C8E-091B0170D94F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9671F-B5A1-4226-A213-6725CDF39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9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jdirth@mape.org" TargetMode="External"/><Relationship Id="rId5" Type="http://schemas.openxmlformats.org/officeDocument/2006/relationships/hyperlink" Target="mailto:aulasich@mape.org" TargetMode="External"/><Relationship Id="rId4" Type="http://schemas.openxmlformats.org/officeDocument/2006/relationships/hyperlink" Target="mailto:lfranklin@mape.org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mape.org/committees/political-council" TargetMode="External"/><Relationship Id="rId4" Type="http://schemas.openxmlformats.org/officeDocument/2006/relationships/hyperlink" Target="mailto:njuan@mape.org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4D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0002E-75FF-4EFB-A8F2-2920CFD23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931" y="3796145"/>
            <a:ext cx="7772400" cy="1544608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chemeClr val="bg1"/>
                </a:solidFill>
                <a:latin typeface="Segoe UI"/>
                <a:cs typeface="Segoe UI"/>
              </a:rPr>
              <a:t>Delegate Assembly</a:t>
            </a:r>
            <a:br>
              <a:rPr lang="en-US">
                <a:solidFill>
                  <a:schemeClr val="bg1"/>
                </a:solidFill>
                <a:latin typeface="Segoe UI"/>
                <a:cs typeface="Segoe UI"/>
              </a:rPr>
            </a:br>
            <a:r>
              <a:rPr lang="en-US">
                <a:solidFill>
                  <a:schemeClr val="bg1"/>
                </a:solidFill>
                <a:latin typeface="Segoe UI"/>
                <a:cs typeface="Segoe UI"/>
              </a:rPr>
              <a:t>Caucus Training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4536C8-96B8-4266-9678-52872ECD6616}"/>
              </a:ext>
            </a:extLst>
          </p:cNvPr>
          <p:cNvSpPr txBox="1"/>
          <p:nvPr/>
        </p:nvSpPr>
        <p:spPr>
          <a:xfrm>
            <a:off x="1605489" y="5462770"/>
            <a:ext cx="5741283" cy="4924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Segoe UI"/>
                <a:cs typeface="Segoe UI"/>
              </a:rPr>
              <a:t>September 19, 2025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FA3CDC7C-B989-4E29-B58D-6C8DEE8F41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50" r="5776"/>
          <a:stretch/>
        </p:blipFill>
        <p:spPr>
          <a:xfrm>
            <a:off x="1468433" y="852972"/>
            <a:ext cx="6015394" cy="257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532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14960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What Happens at a Caucus?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739877" y="2231031"/>
            <a:ext cx="4425643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solidFill>
                  <a:srgbClr val="134D8C"/>
                </a:solidFill>
                <a:latin typeface="Segoe UI"/>
                <a:cs typeface="Segoe UI"/>
              </a:rPr>
              <a:t>Meet your neighbors</a:t>
            </a:r>
          </a:p>
          <a:p>
            <a:endParaRPr lang="en-US" sz="2400" dirty="0">
              <a:solidFill>
                <a:srgbClr val="134D8C"/>
              </a:solidFill>
              <a:latin typeface="Segoe UI"/>
              <a:cs typeface="Segoe UI"/>
            </a:endParaRPr>
          </a:p>
          <a:p>
            <a:r>
              <a:rPr lang="en-US" sz="2400" dirty="0">
                <a:solidFill>
                  <a:srgbClr val="134D8C"/>
                </a:solidFill>
                <a:latin typeface="Segoe UI"/>
                <a:cs typeface="Segoe UI"/>
              </a:rPr>
              <a:t>Elect Delegates and Alternatives</a:t>
            </a:r>
            <a:endParaRPr lang="en-US" sz="24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 startAt="6"/>
            </a:pPr>
            <a:endParaRPr lang="en-US" sz="2400" dirty="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400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Consider Resolutions</a:t>
            </a:r>
          </a:p>
          <a:p>
            <a:pPr marL="514350" indent="-514350">
              <a:buAutoNum type="arabicPeriod"/>
            </a:pPr>
            <a:endParaRPr lang="en-US" sz="24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8" name="Picture 17" descr="A caucus volunteer stuffs ballots into a full envelope during the DFL Caucus at St. Paul's Central High School in 2016.​&#10;&#10;Richard Marshall for MPR News 2016​">
            <a:extLst>
              <a:ext uri="{FF2B5EF4-FFF2-40B4-BE49-F238E27FC236}">
                <a16:creationId xmlns:a16="http://schemas.microsoft.com/office/drawing/2014/main" id="{D58BE697-C406-4D00-A474-308CA78B6E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3167" y="2236707"/>
            <a:ext cx="3569738" cy="2384585"/>
          </a:xfrm>
          <a:prstGeom prst="rect">
            <a:avLst/>
          </a:prstGeom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8BBB0DF1-6691-1DD6-E4F1-2872685B489B}"/>
              </a:ext>
            </a:extLst>
          </p:cNvPr>
          <p:cNvSpPr txBox="1"/>
          <p:nvPr/>
        </p:nvSpPr>
        <p:spPr>
          <a:xfrm>
            <a:off x="3656505" y="251241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038989-8C5A-7160-26E6-39F623CE9C14}"/>
              </a:ext>
            </a:extLst>
          </p:cNvPr>
          <p:cNvSpPr txBox="1"/>
          <p:nvPr/>
        </p:nvSpPr>
        <p:spPr>
          <a:xfrm>
            <a:off x="4889387" y="4734405"/>
            <a:ext cx="39624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u="none" strike="noStrike">
                <a:solidFill>
                  <a:srgbClr val="2A2A2A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 caucus volunteer stuffs ballots into a full envelope during the DFL Caucus at St. Paul's Central High School in 2016.</a:t>
            </a:r>
          </a:p>
          <a:p>
            <a:r>
              <a:rPr lang="en-US" sz="1100" b="0" i="0" u="none" strike="noStrike"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Richard Marshall for MPR News 2016</a:t>
            </a:r>
          </a:p>
        </p:txBody>
      </p:sp>
    </p:spTree>
    <p:extLst>
      <p:ext uri="{BB962C8B-B14F-4D97-AF65-F5344CB8AC3E}">
        <p14:creationId xmlns:p14="http://schemas.microsoft.com/office/powerpoint/2010/main" val="876043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chemeClr val="bg1"/>
                </a:solidFill>
                <a:latin typeface="Segoe UI"/>
                <a:ea typeface="Calibri"/>
                <a:cs typeface="Segoe UI"/>
              </a:rPr>
              <a:t>Non-Attendee Form</a:t>
            </a:r>
            <a:endParaRPr lang="en-US" sz="3600" dirty="0">
              <a:solidFill>
                <a:schemeClr val="bg1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6" name="Google Shape;108;p21">
            <a:extLst>
              <a:ext uri="{FF2B5EF4-FFF2-40B4-BE49-F238E27FC236}">
                <a16:creationId xmlns:a16="http://schemas.microsoft.com/office/drawing/2014/main" id="{9391FA08-9E9C-422E-8F57-9B46365071B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5508" y="1465737"/>
            <a:ext cx="3700182" cy="483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9131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Four Levels of Caucus and Conventions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451385" y="1586172"/>
            <a:ext cx="8053614" cy="3970318"/>
          </a:xfrm>
          <a:prstGeom prst="rect">
            <a:avLst/>
          </a:prstGeom>
          <a:noFill/>
          <a:ln>
            <a:solidFill>
              <a:srgbClr val="134D8C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Precinct Caucus</a:t>
            </a:r>
          </a:p>
          <a:p>
            <a:pPr marL="514350" indent="-514350">
              <a:buAutoNum type="arabicPeriod"/>
            </a:pPr>
            <a:endParaRPr lang="en-US" sz="3600" b="1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 b="1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</a:t>
            </a:r>
            <a:r>
              <a:rPr lang="en-US" sz="3600" b="1" i="0" u="none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rganizing </a:t>
            </a:r>
            <a:r>
              <a:rPr lang="en-US" sz="3600" b="1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</a:t>
            </a:r>
            <a:r>
              <a:rPr lang="en-US" sz="3600" b="1" i="0" u="none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nit </a:t>
            </a:r>
            <a:r>
              <a:rPr lang="en-US" sz="3600" b="1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en-US" sz="3600" b="1" i="0" u="none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onvention</a:t>
            </a:r>
            <a:endParaRPr lang="en-US" sz="3600" i="0" u="none" strike="noStrike">
              <a:solidFill>
                <a:srgbClr val="134D8C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endParaRPr lang="en-US" sz="36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Congressional District Convention</a:t>
            </a:r>
          </a:p>
          <a:p>
            <a:pPr marL="514350" indent="-514350">
              <a:buAutoNum type="arabicPeriod"/>
            </a:pPr>
            <a:endParaRPr lang="en-US" sz="36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 Convention</a:t>
            </a:r>
          </a:p>
        </p:txBody>
      </p:sp>
    </p:spTree>
    <p:extLst>
      <p:ext uri="{BB962C8B-B14F-4D97-AF65-F5344CB8AC3E}">
        <p14:creationId xmlns:p14="http://schemas.microsoft.com/office/powerpoint/2010/main" val="3886087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Organizing Unit Conventions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235285" y="1245753"/>
            <a:ext cx="8042375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2400" b="0" i="0" u="none" strike="noStrike">
              <a:solidFill>
                <a:srgbClr val="008DC7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400" b="0" i="0" u="none" strike="noStrike" dirty="0">
                <a:solidFill>
                  <a:srgbClr val="008DC7"/>
                </a:solidFill>
                <a:effectLst/>
                <a:latin typeface="Segoe UI"/>
                <a:cs typeface="Segoe UI"/>
              </a:rPr>
              <a:t>Delegates elected at their local precinct caucuses attend the local Organizing Unit Convention to:</a:t>
            </a:r>
          </a:p>
          <a:p>
            <a:endParaRPr lang="en-US" sz="24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Endorse candidates for State Senate and House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134D8C"/>
              </a:solidFill>
              <a:latin typeface="Segoe UI"/>
              <a:cs typeface="Segoe UI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Elect party unit</a:t>
            </a:r>
            <a:r>
              <a:rPr lang="en-US" sz="2400" b="1" dirty="0">
                <a:solidFill>
                  <a:srgbClr val="134D8C"/>
                </a:solidFill>
                <a:latin typeface="Segoe UI"/>
                <a:cs typeface="Segoe UI"/>
              </a:rPr>
              <a:t> &amp; State</a:t>
            </a: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 </a:t>
            </a:r>
            <a:r>
              <a:rPr lang="en-US" sz="2400" b="1" dirty="0">
                <a:solidFill>
                  <a:srgbClr val="134D8C"/>
                </a:solidFill>
                <a:latin typeface="Segoe UI"/>
                <a:cs typeface="Segoe UI"/>
              </a:rPr>
              <a:t>party </a:t>
            </a: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officers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134D8C"/>
              </a:solidFill>
              <a:latin typeface="Segoe UI"/>
              <a:cs typeface="Segoe UI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Vote on resolutions Convention and inclusion in the Party Platform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008DC7"/>
              </a:solidFill>
              <a:effectLst/>
              <a:latin typeface="Segoe UI"/>
              <a:cs typeface="Segoe UI"/>
            </a:endParaRPr>
          </a:p>
          <a:p>
            <a:pPr marL="514350" indent="-514350">
              <a:buAutoNum type="arabicPeriod"/>
            </a:pPr>
            <a:endParaRPr lang="en-US" sz="2400">
              <a:solidFill>
                <a:srgbClr val="2D5174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38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Four Levels of Caucus and Conventions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451385" y="1586172"/>
            <a:ext cx="8053614" cy="3970318"/>
          </a:xfrm>
          <a:prstGeom prst="rect">
            <a:avLst/>
          </a:prstGeom>
          <a:noFill/>
          <a:ln>
            <a:solidFill>
              <a:srgbClr val="134D8C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Precinct Caucus</a:t>
            </a:r>
          </a:p>
          <a:p>
            <a:pPr marL="514350" indent="-514350">
              <a:buAutoNum type="arabicPeriod"/>
            </a:pPr>
            <a:endParaRPr lang="en-US" sz="36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</a:t>
            </a:r>
            <a:r>
              <a:rPr lang="en-US" sz="360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rganizing </a:t>
            </a: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</a:t>
            </a:r>
            <a:r>
              <a:rPr lang="en-US" sz="360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nit </a:t>
            </a: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en-US" sz="360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onvention</a:t>
            </a:r>
          </a:p>
          <a:p>
            <a:pPr marL="514350" indent="-514350">
              <a:buAutoNum type="arabicPeriod"/>
            </a:pPr>
            <a:endParaRPr lang="en-US" sz="3600" b="1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 b="1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Congressional District Convention</a:t>
            </a:r>
          </a:p>
          <a:p>
            <a:pPr marL="514350" indent="-514350">
              <a:buAutoNum type="arabicPeriod"/>
            </a:pPr>
            <a:endParaRPr lang="en-US" sz="36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 Convention</a:t>
            </a:r>
          </a:p>
        </p:txBody>
      </p:sp>
    </p:spTree>
    <p:extLst>
      <p:ext uri="{BB962C8B-B14F-4D97-AF65-F5344CB8AC3E}">
        <p14:creationId xmlns:p14="http://schemas.microsoft.com/office/powerpoint/2010/main" val="1976306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Congressional District Convention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235285" y="1134296"/>
            <a:ext cx="8042375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2400" b="0" i="0" u="none" strike="noStrike">
              <a:solidFill>
                <a:srgbClr val="008DC7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400" b="0" i="0" u="none" strike="noStrike" dirty="0">
                <a:solidFill>
                  <a:srgbClr val="008DC7"/>
                </a:solidFill>
                <a:effectLst/>
                <a:latin typeface="Segoe UI"/>
                <a:cs typeface="Segoe UI"/>
              </a:rPr>
              <a:t>Delegates elected at their Organizing Unit attend the Congressional District Convention to</a:t>
            </a:r>
            <a:r>
              <a:rPr lang="en-US" sz="2400" dirty="0">
                <a:solidFill>
                  <a:srgbClr val="008DC7"/>
                </a:solidFill>
                <a:latin typeface="Segoe UI"/>
                <a:cs typeface="Segoe UI"/>
              </a:rPr>
              <a:t> (among other things):</a:t>
            </a:r>
            <a:endParaRPr lang="en-US" sz="2400" b="0" i="0" u="none" strike="noStrike" dirty="0">
              <a:solidFill>
                <a:srgbClr val="008DC7"/>
              </a:solidFill>
              <a:effectLst/>
              <a:latin typeface="Segoe UI"/>
              <a:cs typeface="Segoe UI"/>
            </a:endParaRPr>
          </a:p>
          <a:p>
            <a:endParaRPr lang="en-US" sz="2400">
              <a:solidFill>
                <a:srgbClr val="008DC7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i="0" u="none" strike="noStrike" dirty="0">
                <a:solidFill>
                  <a:srgbClr val="008DC7"/>
                </a:solidFill>
                <a:effectLst/>
                <a:latin typeface="Segoe UI"/>
                <a:cs typeface="Segoe UI"/>
              </a:rPr>
              <a:t>Endorse a </a:t>
            </a:r>
            <a:r>
              <a:rPr lang="en-US" sz="2400" dirty="0">
                <a:solidFill>
                  <a:srgbClr val="008DC7"/>
                </a:solidFill>
                <a:latin typeface="Segoe UI"/>
                <a:cs typeface="Segoe UI"/>
              </a:rPr>
              <a:t>candidates</a:t>
            </a:r>
            <a:endParaRPr lang="en-US" sz="2400" i="0" u="none" strike="noStrike" dirty="0">
              <a:solidFill>
                <a:srgbClr val="008DC7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8DC7"/>
              </a:solidFill>
              <a:latin typeface="Segoe UI"/>
              <a:cs typeface="Segoe UI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Elect members to serve on State Standing Committees and State Convention Committees</a:t>
            </a:r>
          </a:p>
          <a:p>
            <a:endParaRPr lang="en-US" sz="2400" b="1" dirty="0">
              <a:solidFill>
                <a:srgbClr val="134D8C"/>
              </a:solidFill>
              <a:latin typeface="Segoe UI"/>
              <a:cs typeface="Segoe UI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Elect State Directors to serve on the State Executive Committee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sz="2400" b="0" i="0" u="none" strike="noStrike" dirty="0">
              <a:solidFill>
                <a:srgbClr val="008DC7"/>
              </a:solidFill>
              <a:effectLst/>
              <a:latin typeface="Segoe UI"/>
              <a:cs typeface="Segoe UI"/>
            </a:endParaRPr>
          </a:p>
          <a:p>
            <a:pPr marL="514350" indent="-514350">
              <a:buAutoNum type="arabicPeriod"/>
            </a:pPr>
            <a:endParaRPr lang="en-US" sz="24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96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Four Levels of Caucus and Conventions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451385" y="1586172"/>
            <a:ext cx="8053614" cy="3970318"/>
          </a:xfrm>
          <a:prstGeom prst="rect">
            <a:avLst/>
          </a:prstGeom>
          <a:noFill/>
          <a:ln>
            <a:solidFill>
              <a:srgbClr val="134D8C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Precinct Caucus</a:t>
            </a:r>
          </a:p>
          <a:p>
            <a:pPr marL="514350" indent="-514350">
              <a:buAutoNum type="arabicPeriod"/>
            </a:pPr>
            <a:endParaRPr lang="en-US" sz="36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</a:t>
            </a:r>
            <a:r>
              <a:rPr lang="en-US" sz="360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rganizing </a:t>
            </a: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</a:t>
            </a:r>
            <a:r>
              <a:rPr lang="en-US" sz="360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nit </a:t>
            </a: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en-US" sz="360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onvention</a:t>
            </a:r>
          </a:p>
          <a:p>
            <a:pPr marL="514350" indent="-514350">
              <a:buAutoNum type="arabicPeriod"/>
            </a:pPr>
            <a:endParaRPr lang="en-US" sz="36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Congressional District Convention</a:t>
            </a:r>
          </a:p>
          <a:p>
            <a:pPr marL="514350" indent="-514350">
              <a:buAutoNum type="arabicPeriod"/>
            </a:pPr>
            <a:endParaRPr lang="en-US" sz="3600" b="1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 b="1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 Convention</a:t>
            </a:r>
          </a:p>
        </p:txBody>
      </p:sp>
    </p:spTree>
    <p:extLst>
      <p:ext uri="{BB962C8B-B14F-4D97-AF65-F5344CB8AC3E}">
        <p14:creationId xmlns:p14="http://schemas.microsoft.com/office/powerpoint/2010/main" val="3706801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State Convention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3177" y="1133111"/>
            <a:ext cx="8042375" cy="60016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2400" b="0" i="0" u="none" strike="noStrike">
              <a:solidFill>
                <a:srgbClr val="008DC7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400" b="0" i="0" u="none" strike="noStrike" dirty="0">
                <a:solidFill>
                  <a:srgbClr val="008DC7"/>
                </a:solidFill>
                <a:effectLst/>
                <a:latin typeface="Segoe UI"/>
                <a:cs typeface="Segoe UI"/>
              </a:rPr>
              <a:t>Delegates elected at their Organizing Unit attend the </a:t>
            </a:r>
            <a:r>
              <a:rPr lang="en-US" sz="2400" dirty="0">
                <a:solidFill>
                  <a:srgbClr val="008DC7"/>
                </a:solidFill>
                <a:latin typeface="Segoe UI"/>
                <a:cs typeface="Segoe UI"/>
              </a:rPr>
              <a:t>State</a:t>
            </a:r>
            <a:r>
              <a:rPr lang="en-US" sz="2400" b="0" i="0" u="none" strike="noStrike" dirty="0">
                <a:solidFill>
                  <a:srgbClr val="008DC7"/>
                </a:solidFill>
                <a:effectLst/>
                <a:latin typeface="Segoe UI"/>
                <a:cs typeface="Segoe UI"/>
              </a:rPr>
              <a:t> Convention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Endorse candidates for: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2400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Governor/Lt. Governor 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2400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Attorney General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2400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Secretary of State 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2400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State Auditor</a:t>
            </a:r>
          </a:p>
          <a:p>
            <a:pPr lvl="1"/>
            <a:endParaRPr lang="en-US" sz="2400" dirty="0">
              <a:solidFill>
                <a:srgbClr val="134D8C"/>
              </a:solidFill>
              <a:latin typeface="Segoe UI"/>
              <a:cs typeface="Segoe UI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Consider amendments to the </a:t>
            </a:r>
            <a:r>
              <a:rPr lang="en-US" sz="2400" b="1" dirty="0">
                <a:solidFill>
                  <a:srgbClr val="134D8C"/>
                </a:solidFill>
                <a:latin typeface="Segoe UI"/>
                <a:cs typeface="Segoe UI"/>
              </a:rPr>
              <a:t>Party</a:t>
            </a: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 Constitution and Bylaws</a:t>
            </a:r>
          </a:p>
          <a:p>
            <a:endParaRPr lang="en-US" sz="2400" b="1" dirty="0">
              <a:solidFill>
                <a:srgbClr val="134D8C"/>
              </a:solidFill>
              <a:latin typeface="Segoe UI"/>
              <a:cs typeface="Segoe UI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b="1" i="0" u="none" strike="noStrike" dirty="0">
                <a:solidFill>
                  <a:srgbClr val="134D8C"/>
                </a:solidFill>
                <a:effectLst/>
                <a:latin typeface="Segoe UI"/>
                <a:cs typeface="Segoe UI"/>
              </a:rPr>
              <a:t>Consider resolutions for inclusion in the Party Ongoing Platform and Action Agenda</a:t>
            </a:r>
          </a:p>
          <a:p>
            <a:pPr marL="514350" indent="-514350">
              <a:buAutoNum type="arabicPeriod"/>
            </a:pPr>
            <a:endParaRPr lang="en-US" sz="24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74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584695" y="180471"/>
            <a:ext cx="8178800" cy="10895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How do we use this structure to build worker power in Minnesota?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4F6626-F9F5-E03C-465F-7D3C7A28E5A9}"/>
              </a:ext>
            </a:extLst>
          </p:cNvPr>
          <p:cNvSpPr txBox="1"/>
          <p:nvPr/>
        </p:nvSpPr>
        <p:spPr>
          <a:xfrm>
            <a:off x="3654228" y="2507856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D2AD26-008A-F4D8-FA1E-E2E9546E09BA}"/>
              </a:ext>
            </a:extLst>
          </p:cNvPr>
          <p:cNvSpPr txBox="1"/>
          <p:nvPr/>
        </p:nvSpPr>
        <p:spPr>
          <a:xfrm>
            <a:off x="213540" y="1509567"/>
            <a:ext cx="866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 2018, only 34,329 people attended a DFL Precinct Caucus</a:t>
            </a:r>
          </a:p>
          <a:p>
            <a:pPr algn="l"/>
            <a:endParaRPr lang="en-US" sz="24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/>
            <a:r>
              <a:rPr lang="en-US" sz="2400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 2022, only 18,412 people attended a GOP Precinct Caucus</a:t>
            </a:r>
          </a:p>
          <a:p>
            <a:pPr algn="l"/>
            <a:endParaRPr lang="en-US" sz="24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/>
            <a:r>
              <a:rPr lang="en-US" sz="2400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MAPE’s 18,000+ workers are across all Senate Districts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E8ED6F-510E-FB57-25E8-DCDEE9918833}"/>
              </a:ext>
            </a:extLst>
          </p:cNvPr>
          <p:cNvSpPr txBox="1"/>
          <p:nvPr/>
        </p:nvSpPr>
        <p:spPr>
          <a:xfrm>
            <a:off x="1016000" y="3626829"/>
            <a:ext cx="71913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20% of members from each of MAPE’s 39 locals attended their precinct caucus, how could that shift power?</a:t>
            </a:r>
            <a:endParaRPr lang="en-US" sz="24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 b="1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400" b="1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would energize members to attend their precinct caucus and get involved in the caucus and convention process?</a:t>
            </a:r>
            <a:endParaRPr lang="en-US" sz="24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/>
            <a:endParaRPr lang="en-US" sz="24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26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chemeClr val="bg1"/>
                </a:solidFill>
                <a:latin typeface="Segoe UI"/>
                <a:ea typeface="Calibri"/>
                <a:cs typeface="Segoe UI"/>
              </a:rPr>
              <a:t>Quick Recap!</a:t>
            </a:r>
            <a:endParaRPr lang="en-US" sz="3600">
              <a:solidFill>
                <a:schemeClr val="bg1"/>
              </a:solidFill>
              <a:latin typeface="Segoe UI"/>
              <a:ea typeface="Calibri"/>
              <a:cs typeface="Segoe U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235285" y="1134296"/>
            <a:ext cx="80423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0" i="0" u="none" strike="noStrike">
              <a:solidFill>
                <a:srgbClr val="008DC7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endParaRPr lang="en-US" sz="24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Google Shape;121;p23">
            <a:extLst>
              <a:ext uri="{FF2B5EF4-FFF2-40B4-BE49-F238E27FC236}">
                <a16:creationId xmlns:a16="http://schemas.microsoft.com/office/drawing/2014/main" id="{C3D7F488-EE97-452E-8969-57D5D2858E51}"/>
              </a:ext>
            </a:extLst>
          </p:cNvPr>
          <p:cNvSpPr txBox="1"/>
          <p:nvPr/>
        </p:nvSpPr>
        <p:spPr>
          <a:xfrm>
            <a:off x="906900" y="2156800"/>
            <a:ext cx="2605800" cy="3785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None/>
            </a:pPr>
            <a:r>
              <a:rPr lang="en" b="1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February 3: 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None/>
            </a:pPr>
            <a:r>
              <a:rPr lang="en" b="1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Caucus Day</a:t>
            </a:r>
            <a:endParaRPr b="1" dirty="0">
              <a:solidFill>
                <a:schemeClr val="accent1">
                  <a:lumMod val="75000"/>
                </a:schemeClr>
              </a:solidFill>
              <a:latin typeface="Segoe UI"/>
              <a:cs typeface="Segoe UI"/>
              <a:sym typeface="Proxima Nova"/>
            </a:endParaRPr>
          </a:p>
          <a:p>
            <a:pPr marL="457200" lvl="0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roxima Nova"/>
              <a:buChar char="●"/>
            </a:pPr>
            <a:r>
              <a:rPr lang="en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Attend precinct caucus/Submit Non-Attendee Form</a:t>
            </a:r>
            <a:endParaRPr dirty="0">
              <a:solidFill>
                <a:schemeClr val="accent1">
                  <a:lumMod val="75000"/>
                </a:schemeClr>
              </a:solidFill>
              <a:latin typeface="Segoe UI"/>
              <a:cs typeface="Segoe UI"/>
              <a:sym typeface="Proxima Nova"/>
            </a:endParaRPr>
          </a:p>
          <a:p>
            <a:pPr marL="457200" lvl="0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roxima Nova"/>
              <a:buChar char="●"/>
            </a:pPr>
            <a:r>
              <a:rPr lang="en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Submit Resolution</a:t>
            </a:r>
            <a:endParaRPr dirty="0">
              <a:solidFill>
                <a:schemeClr val="accent1">
                  <a:lumMod val="75000"/>
                </a:schemeClr>
              </a:solidFill>
              <a:latin typeface="Segoe UI"/>
              <a:cs typeface="Segoe UI"/>
              <a:sym typeface="Proxima Nova"/>
            </a:endParaRPr>
          </a:p>
          <a:p>
            <a:pPr marL="457200" lvl="0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roxima Nova"/>
              <a:buChar char="●"/>
            </a:pPr>
            <a:r>
              <a:rPr lang="en" b="1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RAISE YOUR HAND/CHECK THE BOX</a:t>
            </a:r>
            <a:r>
              <a:rPr lang="en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 to become a delegate to endorsing conventions</a:t>
            </a:r>
            <a:endParaRPr dirty="0">
              <a:solidFill>
                <a:schemeClr val="accent1">
                  <a:lumMod val="75000"/>
                </a:schemeClr>
              </a:solidFill>
              <a:latin typeface="Segoe UI"/>
              <a:cs typeface="Segoe UI"/>
              <a:sym typeface="Proxima Nova"/>
            </a:endParaRPr>
          </a:p>
        </p:txBody>
      </p:sp>
      <p:sp>
        <p:nvSpPr>
          <p:cNvPr id="11" name="Google Shape;122;p23">
            <a:extLst>
              <a:ext uri="{FF2B5EF4-FFF2-40B4-BE49-F238E27FC236}">
                <a16:creationId xmlns:a16="http://schemas.microsoft.com/office/drawing/2014/main" id="{1AFBC1F9-A414-4455-B088-47398EF6B3AF}"/>
              </a:ext>
            </a:extLst>
          </p:cNvPr>
          <p:cNvSpPr txBox="1"/>
          <p:nvPr/>
        </p:nvSpPr>
        <p:spPr>
          <a:xfrm>
            <a:off x="3512700" y="2156800"/>
            <a:ext cx="2605800" cy="2677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en" b="1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February - April: </a:t>
            </a:r>
          </a:p>
          <a:p>
            <a:pPr>
              <a:buClr>
                <a:srgbClr val="000000"/>
              </a:buClr>
            </a:pPr>
            <a:r>
              <a:rPr lang="en" b="1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If Chosen as a Delegate</a:t>
            </a:r>
            <a:endParaRPr b="1" dirty="0">
              <a:solidFill>
                <a:schemeClr val="accent1">
                  <a:lumMod val="75000"/>
                </a:schemeClr>
              </a:solidFill>
              <a:latin typeface="Segoe UI"/>
              <a:cs typeface="Segoe UI"/>
              <a:sym typeface="Proxima Nova"/>
            </a:endParaRPr>
          </a:p>
          <a:p>
            <a:pPr marL="457200" indent="-317500">
              <a:buClr>
                <a:srgbClr val="000000"/>
              </a:buClr>
              <a:buSzPts val="1400"/>
              <a:buFont typeface="Proxima Nova"/>
              <a:buChar char="●"/>
            </a:pPr>
            <a:r>
              <a:rPr lang="en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Receive calls from candidates</a:t>
            </a:r>
            <a:endParaRPr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317500">
              <a:buClr>
                <a:srgbClr val="000000"/>
              </a:buClr>
              <a:buSzPts val="1400"/>
              <a:buFont typeface="Proxima Nova"/>
              <a:buChar char="●"/>
            </a:pPr>
            <a:r>
              <a:rPr lang="en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  <a:sym typeface="Proxima Nova"/>
              </a:rPr>
              <a:t>Tell them what you expect from them – the Working People's Agenda!</a:t>
            </a:r>
            <a:endParaRPr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  <a:sym typeface="Proxima Nova"/>
            </a:endParaRPr>
          </a:p>
        </p:txBody>
      </p:sp>
      <p:sp>
        <p:nvSpPr>
          <p:cNvPr id="14" name="Google Shape;124;p23">
            <a:extLst>
              <a:ext uri="{FF2B5EF4-FFF2-40B4-BE49-F238E27FC236}">
                <a16:creationId xmlns:a16="http://schemas.microsoft.com/office/drawing/2014/main" id="{A9B32657-BF23-4484-9385-14505674214A}"/>
              </a:ext>
            </a:extLst>
          </p:cNvPr>
          <p:cNvSpPr txBox="1"/>
          <p:nvPr/>
        </p:nvSpPr>
        <p:spPr>
          <a:xfrm>
            <a:off x="6118500" y="2181247"/>
            <a:ext cx="2605800" cy="2677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accent1">
                    <a:lumMod val="75000"/>
                  </a:schemeClr>
                </a:solidFill>
                <a:latin typeface="Segoe UI"/>
                <a:ea typeface="Proxima Nova"/>
                <a:cs typeface="Segoe UI"/>
                <a:sym typeface="Proxima Nova"/>
              </a:rPr>
              <a:t>March - April</a:t>
            </a:r>
            <a:endParaRPr b="1" dirty="0">
              <a:solidFill>
                <a:schemeClr val="accent1">
                  <a:lumMod val="75000"/>
                </a:schemeClr>
              </a:solidFill>
              <a:latin typeface="Segoe UI"/>
              <a:ea typeface="Proxima Nova"/>
              <a:cs typeface="Segoe UI"/>
              <a:sym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roxima Nova"/>
              <a:buChar char="●"/>
            </a:pPr>
            <a:r>
              <a:rPr lang="en" dirty="0">
                <a:solidFill>
                  <a:schemeClr val="accent1">
                    <a:lumMod val="75000"/>
                  </a:schemeClr>
                </a:solidFill>
                <a:latin typeface="Segoe UI"/>
                <a:ea typeface="Proxima Nova"/>
                <a:cs typeface="Segoe UI"/>
                <a:sym typeface="Proxima Nova"/>
              </a:rPr>
              <a:t>Attend Endorsing Convention </a:t>
            </a:r>
            <a:endParaRPr lang="en" dirty="0">
              <a:solidFill>
                <a:schemeClr val="accent1">
                  <a:lumMod val="75000"/>
                </a:schemeClr>
              </a:solidFill>
              <a:latin typeface="Segoe UI"/>
              <a:ea typeface="Proxima Nova"/>
              <a:cs typeface="Segoe UI"/>
            </a:endParaRPr>
          </a:p>
          <a:p>
            <a:pPr marL="457200" indent="-317500">
              <a:buSzPts val="1400"/>
              <a:buFont typeface="Proxima Nova"/>
              <a:buChar char="●"/>
            </a:pPr>
            <a:r>
              <a:rPr lang="en" dirty="0">
                <a:solidFill>
                  <a:schemeClr val="accent1">
                    <a:lumMod val="75000"/>
                  </a:schemeClr>
                </a:solidFill>
                <a:latin typeface="Segoe UI"/>
                <a:ea typeface="Proxima Nova"/>
                <a:cs typeface="Segoe UI"/>
                <a:sym typeface="Proxima Nova"/>
              </a:rPr>
              <a:t>Vote for Candidates who are committed to co-governing with us on our Working People's agenda </a:t>
            </a:r>
            <a:endParaRPr dirty="0">
              <a:solidFill>
                <a:schemeClr val="accent1">
                  <a:lumMod val="75000"/>
                </a:schemeClr>
              </a:solidFill>
              <a:latin typeface="Segoe UI"/>
              <a:ea typeface="Proxima Nova"/>
              <a:cs typeface="Segoe UI"/>
              <a:sym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171655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0002E-75FF-4EFB-A8F2-2920CFD23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385" y="1674091"/>
            <a:ext cx="7772400" cy="205953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Candara" panose="020E0502030303020204" pitchFamily="34" charset="0"/>
              </a:rPr>
              <a:t>TITLE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2974109" cy="6858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51200" y="292281"/>
            <a:ext cx="5242560" cy="10895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Goals of Political Council</a:t>
            </a:r>
            <a:r>
              <a:rPr lang="en-US" sz="3600" b="1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483749D5-D5F7-4331-A884-8B66886CAE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1" t="61666" r="9041" b="5707"/>
          <a:stretch/>
        </p:blipFill>
        <p:spPr>
          <a:xfrm>
            <a:off x="121052" y="2787971"/>
            <a:ext cx="2732003" cy="1057138"/>
          </a:xfrm>
          <a:prstGeom prst="rect">
            <a:avLst/>
          </a:prstGeom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5955EF2-9C41-4FA2-BED5-83AB8C77728A}"/>
              </a:ext>
            </a:extLst>
          </p:cNvPr>
          <p:cNvGraphicFramePr/>
          <p:nvPr/>
        </p:nvGraphicFramePr>
        <p:xfrm>
          <a:off x="3251199" y="1381810"/>
          <a:ext cx="6054165" cy="5341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01833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522274" y="331080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Building a Working People’s Agenda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4F6626-F9F5-E03C-465F-7D3C7A28E5A9}"/>
              </a:ext>
            </a:extLst>
          </p:cNvPr>
          <p:cNvSpPr txBox="1"/>
          <p:nvPr/>
        </p:nvSpPr>
        <p:spPr>
          <a:xfrm>
            <a:off x="820665" y="1756833"/>
            <a:ext cx="75026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Our priorities should:</a:t>
            </a:r>
          </a:p>
          <a:p>
            <a:endParaRPr lang="en-US" sz="3000" b="0" i="0" u="none" strike="noStrike">
              <a:solidFill>
                <a:srgbClr val="134D8C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i="0" u="none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Energize members</a:t>
            </a:r>
            <a:endParaRPr lang="en-US" sz="3000">
              <a:solidFill>
                <a:srgbClr val="008DC7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i="0" u="none" strike="noStrike">
                <a:solidFill>
                  <a:srgbClr val="008DC7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Push bold, transformational change</a:t>
            </a:r>
            <a:endParaRPr lang="en-US" sz="30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i="0" u="none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Deliver real benefits for Minnesotans</a:t>
            </a:r>
            <a:endParaRPr lang="en-US" sz="3000">
              <a:solidFill>
                <a:srgbClr val="008DC7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i="0" u="none" strike="noStrike">
                <a:solidFill>
                  <a:srgbClr val="008DC7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Center the needs of the working class</a:t>
            </a:r>
            <a:endParaRPr lang="en-US" sz="3000">
              <a:solidFill>
                <a:srgbClr val="008DC7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i="0" u="none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Shape the party agenda and grow our power</a:t>
            </a:r>
            <a:endParaRPr lang="en-US" sz="3000" b="0" i="0" u="none" strike="noStrike">
              <a:solidFill>
                <a:srgbClr val="134D8C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/>
            <a:endParaRPr lang="en-US" sz="30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188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522274" y="331080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Building a Working People’s Agenda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4F6626-F9F5-E03C-465F-7D3C7A28E5A9}"/>
              </a:ext>
            </a:extLst>
          </p:cNvPr>
          <p:cNvSpPr txBox="1"/>
          <p:nvPr/>
        </p:nvSpPr>
        <p:spPr>
          <a:xfrm>
            <a:off x="469899" y="1471058"/>
            <a:ext cx="8204202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STEP 1 – SHOW UP TO CAUCUS</a:t>
            </a:r>
          </a:p>
          <a:p>
            <a:r>
              <a:rPr lang="en-US" sz="2800" b="1" i="0" u="none" strike="noStrike">
                <a:solidFill>
                  <a:srgbClr val="97002E"/>
                </a:solidFill>
                <a:effectLst/>
                <a:latin typeface="Segoe UI"/>
                <a:cs typeface="Segoe UI"/>
              </a:rPr>
              <a:t>3,000 MAPE members strong</a:t>
            </a:r>
            <a:br>
              <a:rPr lang="en-US" sz="2800" b="0" i="0" u="none" strike="noStrike"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i="1" u="none" strike="noStrike">
                <a:solidFill>
                  <a:srgbClr val="134D8C"/>
                </a:solidFill>
                <a:effectLst/>
                <a:latin typeface="Segoe UI"/>
                <a:cs typeface="Segoe UI"/>
              </a:rPr>
              <a:t>Tuesday, </a:t>
            </a:r>
            <a:r>
              <a:rPr lang="en-US" sz="2800" i="1">
                <a:solidFill>
                  <a:srgbClr val="134D8C"/>
                </a:solidFill>
                <a:latin typeface="Segoe UI"/>
                <a:cs typeface="Segoe UI"/>
              </a:rPr>
              <a:t>Feb.</a:t>
            </a:r>
            <a:r>
              <a:rPr lang="en-US" sz="2800" i="1" u="none" strike="noStrike">
                <a:solidFill>
                  <a:srgbClr val="134D8C"/>
                </a:solidFill>
                <a:effectLst/>
                <a:latin typeface="Segoe UI"/>
                <a:cs typeface="Segoe UI"/>
              </a:rPr>
              <a:t> 3 · </a:t>
            </a:r>
            <a:r>
              <a:rPr lang="en-US" sz="2800" i="1">
                <a:solidFill>
                  <a:srgbClr val="134D8C"/>
                </a:solidFill>
                <a:latin typeface="Segoe UI"/>
                <a:cs typeface="Segoe UI"/>
              </a:rPr>
              <a:t>7 p.m.</a:t>
            </a:r>
            <a:endParaRPr lang="en-US" sz="2800" b="0" i="0" u="none" strike="noStrike">
              <a:solidFill>
                <a:srgbClr val="97002E"/>
              </a:solidFill>
              <a:effectLst/>
              <a:latin typeface="Segoe UI"/>
              <a:cs typeface="Segoe U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AA48ED-710B-E11F-FEC6-605E75A6CB40}"/>
              </a:ext>
            </a:extLst>
          </p:cNvPr>
          <p:cNvSpPr txBox="1"/>
          <p:nvPr/>
        </p:nvSpPr>
        <p:spPr>
          <a:xfrm>
            <a:off x="482123" y="3187336"/>
            <a:ext cx="82830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STEP 2 – ORGANIZE IN OUR SENATE DISTRICTS</a:t>
            </a:r>
          </a:p>
          <a:p>
            <a:r>
              <a:rPr lang="en-US" sz="2800" b="1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3,000 members leading the fight</a:t>
            </a:r>
            <a:br>
              <a:rPr lang="en-US" sz="2800" b="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b="0" i="1" u="none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March–April · Saturday &amp; Sunday</a:t>
            </a:r>
            <a:endParaRPr lang="en-US" sz="2800" b="0" i="0" u="none" strike="noStrike">
              <a:solidFill>
                <a:srgbClr val="134D8C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/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9EEC12-4875-9A8F-96A9-DB941A3BFE98}"/>
              </a:ext>
            </a:extLst>
          </p:cNvPr>
          <p:cNvSpPr txBox="1"/>
          <p:nvPr/>
        </p:nvSpPr>
        <p:spPr>
          <a:xfrm>
            <a:off x="469899" y="4479001"/>
            <a:ext cx="81518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0" i="0" u="none" strike="noStrike">
              <a:solidFill>
                <a:srgbClr val="97002E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800" b="1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STEP 3 – BRING IT TO STATE CONVENTIONS</a:t>
            </a:r>
          </a:p>
          <a:p>
            <a:r>
              <a:rPr lang="en-US" sz="2800" b="1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300 delegates shaping our agenda</a:t>
            </a:r>
            <a:br>
              <a:rPr lang="en-US" sz="2800" b="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800" b="0" i="1" u="none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Two days in June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09874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F97C6-EF51-F810-376A-3AFAD80D6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D0ED8EB6-BA50-9082-BC81-45DD9512F1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C476270-376F-A69A-8118-09D632475823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8473DFEC-2384-014F-CEE1-9F78C95048EE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/>
                <a:ea typeface="+mj-lt"/>
                <a:cs typeface="+mj-lt"/>
              </a:rPr>
              <a:t>Commit to Caucus!</a:t>
            </a:r>
            <a:endParaRPr lang="en-US">
              <a:solidFill>
                <a:schemeClr val="bg1"/>
              </a:solidFill>
              <a:latin typeface="Segoe UI"/>
              <a:cs typeface="Segoe U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EF7FAE-2564-355E-C00A-13A9CB8A90FD}"/>
              </a:ext>
            </a:extLst>
          </p:cNvPr>
          <p:cNvSpPr txBox="1"/>
          <p:nvPr/>
        </p:nvSpPr>
        <p:spPr>
          <a:xfrm>
            <a:off x="462624" y="1659285"/>
            <a:ext cx="8042375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/>
              <a:buChar char="•"/>
            </a:pPr>
            <a:endParaRPr lang="en-US" sz="28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buFont typeface="Courier New"/>
              <a:buChar char="o"/>
            </a:pPr>
            <a:endParaRPr lang="en-US" sz="28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algn="ctr"/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Segoe UI"/>
                <a:cs typeface="Segoe UI"/>
              </a:rPr>
              <a:t>Sign the Caucus Commitment Form:</a:t>
            </a:r>
          </a:p>
          <a:p>
            <a:pPr lvl="1" algn="ctr"/>
            <a:endParaRPr lang="en-US" sz="280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buFont typeface="Courier New"/>
              <a:buChar char="o"/>
            </a:pPr>
            <a:endParaRPr lang="en-US" sz="28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buFont typeface="Courier New"/>
              <a:buChar char="o"/>
            </a:pPr>
            <a:endParaRPr lang="en-US" sz="28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800100" lvl="1" indent="-342900">
              <a:buFont typeface="Courier New"/>
              <a:buChar char="o"/>
            </a:pPr>
            <a:endParaRPr lang="en-US" sz="28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/>
              <a:buChar char="•"/>
            </a:pPr>
            <a:endParaRPr lang="en-US" sz="280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buFont typeface="Arial"/>
              <a:buChar char="•"/>
            </a:pPr>
            <a:endParaRPr lang="en-US" sz="28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AutoShape 2" descr="https://usc-powerpoint.officeapps.live.com/pods/GetClipboardImage.ashx?Id=1dc5485f-da00-4150-a1fc-28be81a50815&amp;DC=PUS1&amp;pkey=211e7736-0e4c-4a46-8eae-7b146b2f6813&amp;wdwaccluster=PUS1">
            <a:extLst>
              <a:ext uri="{FF2B5EF4-FFF2-40B4-BE49-F238E27FC236}">
                <a16:creationId xmlns:a16="http://schemas.microsoft.com/office/drawing/2014/main" id="{F47B3C4B-3B30-48F1-A0E3-17EB324A3CC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FBF4CD4B-2CF7-4ADE-1390-08B78394FC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1839" y="2986895"/>
            <a:ext cx="3558397" cy="359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401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CAE5E-8874-6AE2-54FE-FA2C3EAFD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89F16D45-2B17-F388-BE78-35E5CB967B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8A6B5CB-907E-2E58-75F1-1724AF44E3E6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D735B254-1A24-3C6D-96E2-B86DB5F8847F}"/>
              </a:ext>
            </a:extLst>
          </p:cNvPr>
          <p:cNvSpPr txBox="1">
            <a:spLocks/>
          </p:cNvSpPr>
          <p:nvPr/>
        </p:nvSpPr>
        <p:spPr>
          <a:xfrm>
            <a:off x="332193" y="714512"/>
            <a:ext cx="8178800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>
                <a:solidFill>
                  <a:schemeClr val="bg1"/>
                </a:solidFill>
                <a:latin typeface="Segoe UI"/>
                <a:ea typeface="Calibri"/>
                <a:cs typeface="Segoe UI"/>
              </a:rPr>
              <a:t>Civic Engagement Officer Opportunity 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F6AFB3-6F1D-3FCB-05E7-876B3A5514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6389" y="1493572"/>
            <a:ext cx="4097614" cy="452750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marL="171450" indent="-171450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The Civic Engagement Officer is a local member organizer who will help build local political power by organizing participation in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 precinct caucuses,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party conventions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 and advancing a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Working People’s Agenda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 that reflects our shared goals.</a:t>
            </a:r>
            <a:endParaRPr lang="en-US" sz="1800">
              <a:solidFill>
                <a:schemeClr val="accent1">
                  <a:lumMod val="75000"/>
                </a:schemeClr>
              </a:solidFill>
              <a:ea typeface="Calibri"/>
              <a:cs typeface="Calibri"/>
            </a:endParaRPr>
          </a:p>
          <a:p>
            <a:pPr marL="171450" indent="-171450">
              <a:lnSpc>
                <a:spcPct val="100000"/>
              </a:lnSpc>
              <a:spcBef>
                <a:spcPts val="0"/>
              </a:spcBef>
            </a:pPr>
            <a:endParaRPr lang="en-US" sz="1800" dirty="0">
              <a:solidFill>
                <a:schemeClr val="accent1">
                  <a:lumMod val="75000"/>
                </a:schemeClr>
              </a:solidFill>
              <a:latin typeface="Segoe UI"/>
              <a:ea typeface="Calibri"/>
              <a:cs typeface="Segoe UI"/>
            </a:endParaRPr>
          </a:p>
          <a:p>
            <a:pPr marL="171450" indent="-171450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No prior organizing experience is necessary; what matters most is a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commitment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 to collective power and making a difference.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Segoe UI"/>
              <a:ea typeface="Calibri"/>
              <a:cs typeface="Calibri" panose="020F0502020204030204"/>
            </a:endParaRPr>
          </a:p>
          <a:p>
            <a:pPr marL="171450" indent="-171450">
              <a:lnSpc>
                <a:spcPct val="100000"/>
              </a:lnSpc>
              <a:spcBef>
                <a:spcPts val="0"/>
              </a:spcBef>
            </a:pPr>
            <a:endParaRPr lang="en-US" sz="1400">
              <a:latin typeface="Segoe UI"/>
              <a:ea typeface="Calibri" panose="020F0502020204030204"/>
              <a:cs typeface="Calibri" panose="020F0502020204030204"/>
            </a:endParaRPr>
          </a:p>
          <a:p>
            <a:pPr marL="171450" indent="-171450"/>
            <a:endParaRPr lang="en-US" sz="1400">
              <a:ea typeface="Calibri"/>
              <a:cs typeface="Calibri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69D62DC-A801-FFF8-FCB2-9F9E82A66C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7331" y="1493571"/>
            <a:ext cx="4035076" cy="451983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algn="ctr">
              <a:buNone/>
            </a:pPr>
            <a:endParaRPr lang="en-US" b="1" dirty="0">
              <a:solidFill>
                <a:schemeClr val="accent1">
                  <a:lumMod val="75000"/>
                </a:schemeClr>
              </a:solidFill>
              <a:latin typeface="Segoe UI"/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The next CEO training will be held at the MAPE office on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Friday, Sept. 30, 2025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Segoe UI"/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If you are interested, have questions, or want to talk through how to get started, please contact 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Lindsey Franklin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, 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Andrew Ulasich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, or 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James Dirth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egoe UI"/>
                <a:ea typeface="Calibri"/>
                <a:cs typeface="Segoe UI"/>
              </a:rPr>
              <a:t>. </a:t>
            </a:r>
            <a:endParaRPr lang="en-US" sz="1600" dirty="0">
              <a:solidFill>
                <a:schemeClr val="accent1">
                  <a:lumMod val="75000"/>
                </a:schemeClr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741754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14960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Political Council Membership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483835" y="1395705"/>
            <a:ext cx="817632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>
                <a:solidFill>
                  <a:srgbClr val="97002E"/>
                </a:solidFill>
                <a:latin typeface="Segoe UI"/>
                <a:cs typeface="Segoe UI"/>
              </a:rPr>
              <a:t>  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2B7A6-2A40-3F50-425E-877846166A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652" y="1825625"/>
            <a:ext cx="471672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>
                <a:solidFill>
                  <a:srgbClr val="97002E"/>
                </a:solidFill>
                <a:latin typeface="Segoe UI"/>
                <a:cs typeface="Segoe UI"/>
              </a:rPr>
              <a:t>Nicole Juan, Chair</a:t>
            </a:r>
            <a:br>
              <a:rPr lang="en-US" b="1">
                <a:latin typeface="Segoe UI"/>
                <a:cs typeface="Segoe UI"/>
              </a:rPr>
            </a:br>
            <a:r>
              <a:rPr lang="en-US" b="1">
                <a:solidFill>
                  <a:srgbClr val="97002E"/>
                </a:solidFill>
                <a:latin typeface="Segoe UI"/>
                <a:cs typeface="Segoe UI"/>
              </a:rPr>
              <a:t>Local 2101</a:t>
            </a:r>
            <a:br>
              <a:rPr lang="en-US" b="1">
                <a:solidFill>
                  <a:srgbClr val="97002E"/>
                </a:solidFill>
                <a:latin typeface="Segoe UI"/>
                <a:cs typeface="Segoe UI"/>
              </a:rPr>
            </a:br>
            <a:r>
              <a:rPr lang="en-US" b="1">
                <a:solidFill>
                  <a:srgbClr val="97002E"/>
                </a:solidFill>
                <a:latin typeface="Segoe UI"/>
                <a:cs typeface="Segoe UI"/>
              </a:rPr>
              <a:t> </a:t>
            </a:r>
            <a:r>
              <a:rPr lang="en-US">
                <a:latin typeface="Segoe UI"/>
                <a:ea typeface="Calibri"/>
                <a:cs typeface="Calibri"/>
              </a:rPr>
              <a:t>     </a:t>
            </a:r>
            <a:endParaRPr lang="en-US" b="1">
              <a:solidFill>
                <a:srgbClr val="97002E"/>
              </a:solidFill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>
                <a:solidFill>
                  <a:srgbClr val="97002E"/>
                </a:solidFill>
                <a:latin typeface="Segoe UI"/>
                <a:cs typeface="Segoe UI"/>
              </a:rPr>
              <a:t>James </a:t>
            </a:r>
            <a:r>
              <a:rPr lang="en-US" b="1" err="1">
                <a:solidFill>
                  <a:srgbClr val="97002E"/>
                </a:solidFill>
                <a:latin typeface="Segoe UI"/>
                <a:cs typeface="Segoe UI"/>
              </a:rPr>
              <a:t>Dirth</a:t>
            </a:r>
            <a:r>
              <a:rPr lang="en-US" b="1">
                <a:solidFill>
                  <a:srgbClr val="97002E"/>
                </a:solidFill>
                <a:latin typeface="Segoe UI"/>
                <a:cs typeface="Segoe UI"/>
              </a:rPr>
              <a:t>, Secretary</a:t>
            </a:r>
            <a:br>
              <a:rPr lang="en-US" b="1">
                <a:latin typeface="Segoe UI"/>
                <a:cs typeface="Segoe UI"/>
              </a:rPr>
            </a:br>
            <a:r>
              <a:rPr lang="en-US" b="1">
                <a:solidFill>
                  <a:srgbClr val="97002E"/>
                </a:solidFill>
                <a:latin typeface="Segoe UI"/>
                <a:cs typeface="Segoe UI"/>
              </a:rPr>
              <a:t>Local 201 </a:t>
            </a:r>
            <a:br>
              <a:rPr lang="en-US" b="1">
                <a:solidFill>
                  <a:srgbClr val="97002E"/>
                </a:solidFill>
                <a:latin typeface="Segoe UI"/>
                <a:cs typeface="Segoe UI"/>
              </a:rPr>
            </a:br>
            <a:endParaRPr lang="en-US" b="1">
              <a:solidFill>
                <a:srgbClr val="97002E"/>
              </a:solidFill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>
                <a:solidFill>
                  <a:srgbClr val="97002E"/>
                </a:solidFill>
                <a:latin typeface="Segoe UI"/>
                <a:ea typeface="Calibri"/>
                <a:cs typeface="Segoe UI"/>
              </a:rPr>
              <a:t>Lindsey Franklin</a:t>
            </a:r>
            <a:br>
              <a:rPr lang="en-US" b="1">
                <a:latin typeface="Segoe UI"/>
                <a:ea typeface="Calibri"/>
                <a:cs typeface="Segoe UI"/>
              </a:rPr>
            </a:br>
            <a:r>
              <a:rPr lang="en-US" b="1">
                <a:solidFill>
                  <a:srgbClr val="97002E"/>
                </a:solidFill>
                <a:latin typeface="Segoe UI"/>
                <a:ea typeface="Calibri"/>
                <a:cs typeface="Segoe UI"/>
              </a:rPr>
              <a:t>Local 101</a:t>
            </a:r>
          </a:p>
          <a:p>
            <a:endParaRPr lang="en-US">
              <a:latin typeface="Segoe UI"/>
              <a:ea typeface="Calibri"/>
              <a:cs typeface="Calibri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AE4FD75-249E-094A-64D1-D9CE331CD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52688" y="1825625"/>
            <a:ext cx="500128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>
                <a:solidFill>
                  <a:srgbClr val="97002E"/>
                </a:solidFill>
                <a:latin typeface="Segoe UI"/>
                <a:cs typeface="Segoe UI"/>
              </a:rPr>
              <a:t>Jon </a:t>
            </a:r>
            <a:r>
              <a:rPr lang="en-US" b="1" err="1">
                <a:solidFill>
                  <a:srgbClr val="97002E"/>
                </a:solidFill>
                <a:latin typeface="Segoe UI"/>
                <a:cs typeface="Segoe UI"/>
              </a:rPr>
              <a:t>VanOeveren</a:t>
            </a:r>
            <a:r>
              <a:rPr lang="en-US" b="1">
                <a:solidFill>
                  <a:srgbClr val="97002E"/>
                </a:solidFill>
                <a:latin typeface="Segoe UI"/>
                <a:cs typeface="Segoe UI"/>
              </a:rPr>
              <a:t>, Vice Chair</a:t>
            </a:r>
            <a:br>
              <a:rPr lang="en-US" b="1">
                <a:latin typeface="Segoe UI"/>
                <a:cs typeface="Segoe UI"/>
              </a:rPr>
            </a:br>
            <a:r>
              <a:rPr lang="en-US" b="1">
                <a:solidFill>
                  <a:srgbClr val="97002E"/>
                </a:solidFill>
                <a:latin typeface="Segoe UI"/>
                <a:cs typeface="Segoe UI"/>
              </a:rPr>
              <a:t>Local 1002</a:t>
            </a:r>
            <a:br>
              <a:rPr lang="en-US" b="1">
                <a:solidFill>
                  <a:srgbClr val="97002E"/>
                </a:solidFill>
                <a:latin typeface="Segoe UI"/>
                <a:cs typeface="Segoe UI"/>
              </a:rPr>
            </a:br>
            <a:endParaRPr lang="en-US" b="1">
              <a:solidFill>
                <a:srgbClr val="97002E"/>
              </a:solidFill>
              <a:latin typeface="Segoe UI"/>
              <a:ea typeface="Calibri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>
                <a:solidFill>
                  <a:srgbClr val="97002E"/>
                </a:solidFill>
                <a:latin typeface="Segoe UI"/>
                <a:ea typeface="+mn-lt"/>
                <a:cs typeface="+mn-lt"/>
              </a:rPr>
              <a:t>John Ferrara</a:t>
            </a:r>
            <a:br>
              <a:rPr lang="en-US" b="1">
                <a:latin typeface="Segoe UI"/>
                <a:ea typeface="+mn-lt"/>
                <a:cs typeface="+mn-lt"/>
              </a:rPr>
            </a:br>
            <a:r>
              <a:rPr lang="en-US" b="1">
                <a:solidFill>
                  <a:srgbClr val="97002E"/>
                </a:solidFill>
                <a:latin typeface="Segoe UI"/>
                <a:ea typeface="+mn-lt"/>
                <a:cs typeface="+mn-lt"/>
              </a:rPr>
              <a:t>Local 2001</a:t>
            </a:r>
            <a:br>
              <a:rPr lang="en-US" b="1">
                <a:solidFill>
                  <a:srgbClr val="97002E"/>
                </a:solidFill>
                <a:latin typeface="Segoe UI"/>
                <a:ea typeface="+mn-lt"/>
                <a:cs typeface="+mn-lt"/>
              </a:rPr>
            </a:br>
            <a:endParaRPr lang="en-US" b="1">
              <a:solidFill>
                <a:srgbClr val="97002E"/>
              </a:solidFill>
              <a:latin typeface="Segoe UI"/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>
                <a:solidFill>
                  <a:srgbClr val="97002E"/>
                </a:solidFill>
                <a:latin typeface="Segoe UI"/>
                <a:ea typeface="Calibri"/>
                <a:cs typeface="Calibri"/>
              </a:rPr>
              <a:t>Marijke Decuir</a:t>
            </a:r>
            <a:br>
              <a:rPr lang="en-US" b="1">
                <a:latin typeface="Segoe UI"/>
                <a:ea typeface="Calibri"/>
                <a:cs typeface="Calibri"/>
              </a:rPr>
            </a:br>
            <a:r>
              <a:rPr lang="en-US" b="1">
                <a:solidFill>
                  <a:srgbClr val="97002E"/>
                </a:solidFill>
                <a:latin typeface="Segoe UI"/>
                <a:ea typeface="Calibri"/>
                <a:cs typeface="Calibri"/>
              </a:rPr>
              <a:t>Local 902</a:t>
            </a:r>
          </a:p>
          <a:p>
            <a:endParaRPr lang="en-US" sz="3200" b="1">
              <a:latin typeface="Segoe U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7956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0002E-75FF-4EFB-A8F2-2920CFD23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385" y="1674091"/>
            <a:ext cx="7772400" cy="205953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latin typeface="Candara" panose="020E0502030303020204" pitchFamily="34" charset="0"/>
              </a:rPr>
              <a:t>TITLE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2974109" cy="6858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483749D5-D5F7-4331-A884-8B66886CAEA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1" t="61666" r="9041" b="5707"/>
          <a:stretch/>
        </p:blipFill>
        <p:spPr>
          <a:xfrm>
            <a:off x="121052" y="2787971"/>
            <a:ext cx="2732003" cy="105713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3522984-4173-43F8-BEE8-D5895A68A84D}"/>
              </a:ext>
            </a:extLst>
          </p:cNvPr>
          <p:cNvSpPr txBox="1"/>
          <p:nvPr/>
        </p:nvSpPr>
        <p:spPr>
          <a:xfrm>
            <a:off x="3304440" y="1348357"/>
            <a:ext cx="5715471" cy="48013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Contact:</a:t>
            </a:r>
          </a:p>
          <a:p>
            <a:r>
              <a:rPr lang="en-US" sz="2800">
                <a:solidFill>
                  <a:srgbClr val="97002E"/>
                </a:solidFill>
                <a:latin typeface="Segoe UI"/>
                <a:cs typeface="Segoe UI"/>
              </a:rPr>
              <a:t>Nicole Juan</a:t>
            </a:r>
            <a:endParaRPr lang="en-US" sz="28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8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Political Council Chair </a:t>
            </a:r>
          </a:p>
          <a:p>
            <a:r>
              <a:rPr lang="en-US" sz="2000">
                <a:solidFill>
                  <a:srgbClr val="97002E"/>
                </a:solidFill>
                <a:latin typeface="Segoe UI"/>
                <a:cs typeface="Segoe UI"/>
                <a:hlinkClick r:id="rId4"/>
              </a:rPr>
              <a:t>njuan@mape.org</a:t>
            </a:r>
          </a:p>
          <a:p>
            <a:endParaRPr lang="en-US" sz="2800" u="sng">
              <a:solidFill>
                <a:srgbClr val="97002E"/>
              </a:solidFill>
              <a:latin typeface="Calibri Light"/>
              <a:ea typeface="Calibri Light"/>
              <a:cs typeface="Segoe UI" panose="020B0502040204020203" pitchFamily="34" charset="0"/>
            </a:endParaRPr>
          </a:p>
          <a:p>
            <a:endParaRPr lang="en-US" sz="28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800">
                <a:solidFill>
                  <a:srgbClr val="97002E"/>
                </a:solidFill>
                <a:latin typeface="Segoe UI"/>
                <a:cs typeface="Segoe UI"/>
              </a:rPr>
              <a:t>MAPE Political Council Webpage:</a:t>
            </a:r>
          </a:p>
          <a:p>
            <a:r>
              <a:rPr lang="en-US" sz="2000">
                <a:solidFill>
                  <a:srgbClr val="97002E"/>
                </a:solidFill>
                <a:latin typeface="Segoe UI"/>
                <a:cs typeface="Segoe U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https://mape.org/committees/political-council</a:t>
            </a:r>
            <a:endParaRPr lang="en-US" sz="2000">
              <a:solidFill>
                <a:srgbClr val="97002E"/>
              </a:solidFill>
              <a:latin typeface="Segoe UI"/>
              <a:cs typeface="Segoe UI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>
              <a:solidFill>
                <a:srgbClr val="97002E"/>
              </a:solidFill>
              <a:latin typeface="Segoe UI"/>
              <a:ea typeface="+mn-lt"/>
              <a:cs typeface="Segoe UI"/>
            </a:endParaRPr>
          </a:p>
          <a:p>
            <a:endParaRPr lang="en-US" sz="2800">
              <a:solidFill>
                <a:srgbClr val="97002E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endParaRPr lang="en-US" sz="28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40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439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4D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0002E-75FF-4EFB-A8F2-2920CFD23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931" y="3796145"/>
            <a:ext cx="7772400" cy="1544608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state works </a:t>
            </a:r>
            <a:br>
              <a:rPr lang="en-US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because we do!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4536C8-96B8-4266-9678-52872ECD6616}"/>
              </a:ext>
            </a:extLst>
          </p:cNvPr>
          <p:cNvSpPr txBox="1"/>
          <p:nvPr/>
        </p:nvSpPr>
        <p:spPr>
          <a:xfrm>
            <a:off x="1605489" y="5462770"/>
            <a:ext cx="574128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Solidarity.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FA3CDC7C-B989-4E29-B58D-6C8DEE8F41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50" r="5776"/>
          <a:stretch/>
        </p:blipFill>
        <p:spPr>
          <a:xfrm>
            <a:off x="1468433" y="852972"/>
            <a:ext cx="6015394" cy="257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861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76835-0B75-83E3-0480-DCEDD4A43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9CDB09BB-F50C-D87B-30B4-4EA3EA0B6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A971ACF-BA29-0505-EF58-3CD79C5159A1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EC21FDD3-F07D-9C2B-0ACB-9D00002D122E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/>
                <a:ea typeface="Calibri"/>
                <a:cs typeface="Segoe UI"/>
              </a:rPr>
              <a:t>What is at stake? </a:t>
            </a:r>
            <a:endParaRPr lang="en-US" sz="3600">
              <a:solidFill>
                <a:schemeClr val="bg1"/>
              </a:solidFill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D40508-F705-E245-0766-DF04F3CD03D4}"/>
              </a:ext>
            </a:extLst>
          </p:cNvPr>
          <p:cNvSpPr txBox="1"/>
          <p:nvPr/>
        </p:nvSpPr>
        <p:spPr>
          <a:xfrm>
            <a:off x="451385" y="1597411"/>
            <a:ext cx="8042375" cy="29238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3200">
                <a:latin typeface="Segoe UI"/>
                <a:ea typeface="Calibri"/>
                <a:cs typeface="Calibri"/>
              </a:rPr>
              <a:t>What is the impact of the new contract on you and the people you love?</a:t>
            </a:r>
          </a:p>
          <a:p>
            <a:pPr marL="342900" indent="-342900">
              <a:buFont typeface="Arial"/>
              <a:buChar char="•"/>
            </a:pPr>
            <a:endParaRPr lang="en-US" sz="3200">
              <a:latin typeface="Segoe UI"/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en-US" sz="3200">
                <a:latin typeface="Segoe UI"/>
                <a:ea typeface="Calibri"/>
                <a:cs typeface="Calibri"/>
              </a:rPr>
              <a:t>What’s on the line if we fail to push for a contract that takes us forward?</a:t>
            </a:r>
            <a:endParaRPr lang="en-US">
              <a:latin typeface="Segoe UI"/>
              <a:ea typeface="Calibri"/>
              <a:cs typeface="Calibri"/>
            </a:endParaRPr>
          </a:p>
          <a:p>
            <a:endParaRPr lang="en-US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89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A5BE7-6636-1F48-9552-0F4951A90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DD023DCD-270B-A9CA-B0A7-DE1F89505E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2A9E388-6A7D-205B-3D85-3B9016139A00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E1D531-8B2C-06BF-BE52-EC877CB78672}"/>
              </a:ext>
            </a:extLst>
          </p:cNvPr>
          <p:cNvSpPr txBox="1"/>
          <p:nvPr/>
        </p:nvSpPr>
        <p:spPr>
          <a:xfrm>
            <a:off x="181568" y="1559731"/>
            <a:ext cx="8726174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lvl="1" indent="-342900">
              <a:buFont typeface="Arial"/>
              <a:buChar char="•"/>
            </a:pPr>
            <a:r>
              <a:rPr lang="en-US" sz="2800">
                <a:latin typeface="Segoe UI"/>
                <a:ea typeface="Calibri"/>
                <a:cs typeface="Calibri"/>
              </a:rPr>
              <a:t>Legislators chose budget cuts over taxing the rich, even as inequality grows.</a:t>
            </a:r>
          </a:p>
          <a:p>
            <a:pPr marL="342900" lvl="1" indent="-342900">
              <a:buFont typeface="Arial"/>
              <a:buChar char="•"/>
            </a:pPr>
            <a:r>
              <a:rPr lang="en-US" sz="2800">
                <a:latin typeface="Segoe UI"/>
                <a:ea typeface="Calibri"/>
                <a:cs typeface="Calibri"/>
              </a:rPr>
              <a:t>A broken health insurance system drove up costs, eating into wages and blocking other wins.</a:t>
            </a:r>
          </a:p>
          <a:p>
            <a:pPr marL="342900" lvl="1" indent="-342900">
              <a:buFont typeface="Arial"/>
              <a:buChar char="•"/>
            </a:pPr>
            <a:r>
              <a:rPr lang="en-US" sz="2800">
                <a:latin typeface="Segoe UI"/>
                <a:ea typeface="Calibri"/>
                <a:cs typeface="Calibri"/>
              </a:rPr>
              <a:t>The 32-hour workweek campaign inspired 2,500+ coworkers (including 300 non-members), but fear of public backlash and the budget deficit kept it off the table.</a:t>
            </a:r>
          </a:p>
          <a:p>
            <a:pPr marL="342900" lvl="1" indent="-342900">
              <a:buFont typeface="Arial"/>
              <a:buChar char="•"/>
            </a:pPr>
            <a:r>
              <a:rPr lang="en-US" sz="2800">
                <a:latin typeface="Segoe UI"/>
                <a:ea typeface="Calibri"/>
                <a:cs typeface="Calibri"/>
              </a:rPr>
              <a:t>A large number of members were forced back to the office after years of teleworking with little notice and no involvement in the decision.</a:t>
            </a: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0E9EC12C-4D66-EA7A-F07B-810B24C3E51A}"/>
              </a:ext>
            </a:extLst>
          </p:cNvPr>
          <p:cNvSpPr txBox="1">
            <a:spLocks/>
          </p:cNvSpPr>
          <p:nvPr/>
        </p:nvSpPr>
        <p:spPr>
          <a:xfrm>
            <a:off x="314960" y="91320"/>
            <a:ext cx="8178800" cy="108952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/>
                <a:ea typeface="Calibri"/>
                <a:cs typeface="Segoe UI"/>
              </a:rPr>
              <a:t>Level Setting - Why This Fight Was So Rough?</a:t>
            </a:r>
          </a:p>
        </p:txBody>
      </p:sp>
    </p:spTree>
    <p:extLst>
      <p:ext uri="{BB962C8B-B14F-4D97-AF65-F5344CB8AC3E}">
        <p14:creationId xmlns:p14="http://schemas.microsoft.com/office/powerpoint/2010/main" val="2973246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47D04-817B-F7BA-C87C-211A2EAA2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3B16D359-1875-78DC-ABE7-6B8FDA8362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638F935-7A65-9BC2-6442-E99237689968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1A2C752-FDC1-5396-F17B-F217AF6A6901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/>
                <a:ea typeface="+mj-lt"/>
                <a:cs typeface="+mj-lt"/>
              </a:rPr>
              <a:t>Together we have power!</a:t>
            </a:r>
            <a:endParaRPr lang="en-US">
              <a:solidFill>
                <a:schemeClr val="bg1"/>
              </a:solidFill>
              <a:latin typeface="Segoe UI"/>
              <a:cs typeface="Segoe U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2D627E-B346-B030-9876-219EC422E04B}"/>
              </a:ext>
            </a:extLst>
          </p:cNvPr>
          <p:cNvSpPr txBox="1"/>
          <p:nvPr/>
        </p:nvSpPr>
        <p:spPr>
          <a:xfrm>
            <a:off x="451385" y="1597411"/>
            <a:ext cx="8042375" cy="53860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>
                <a:latin typeface="Segoe UI"/>
                <a:ea typeface="+mn-lt"/>
                <a:cs typeface="+mn-lt"/>
              </a:rPr>
              <a:t>The legislature doesn’t just “happen” — </a:t>
            </a:r>
            <a:r>
              <a:rPr lang="en-US" sz="3200" b="1">
                <a:latin typeface="Segoe UI"/>
                <a:ea typeface="+mn-lt"/>
                <a:cs typeface="+mn-lt"/>
              </a:rPr>
              <a:t>we shape who represents us</a:t>
            </a:r>
            <a:r>
              <a:rPr lang="en-US" sz="3200">
                <a:latin typeface="Segoe UI"/>
                <a:ea typeface="+mn-lt"/>
                <a:cs typeface="+mn-lt"/>
              </a:rPr>
              <a:t>.</a:t>
            </a:r>
            <a:endParaRPr lang="en-US">
              <a:latin typeface="Segoe UI"/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Arial"/>
              <a:buChar char="•"/>
            </a:pPr>
            <a:endParaRPr lang="en-US" sz="3200">
              <a:latin typeface="Segoe UI"/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200">
                <a:latin typeface="Segoe UI"/>
                <a:ea typeface="+mn-lt"/>
                <a:cs typeface="+mn-lt"/>
              </a:rPr>
              <a:t>The state budget isn’t neutral — </a:t>
            </a:r>
            <a:r>
              <a:rPr lang="en-US" sz="3200" b="1">
                <a:latin typeface="Segoe UI"/>
                <a:ea typeface="+mn-lt"/>
                <a:cs typeface="+mn-lt"/>
              </a:rPr>
              <a:t>it reflects who we organize and fight for</a:t>
            </a:r>
            <a:r>
              <a:rPr lang="en-US" sz="3200">
                <a:latin typeface="Segoe UI"/>
                <a:ea typeface="+mn-lt"/>
                <a:cs typeface="+mn-lt"/>
              </a:rPr>
              <a:t>.</a:t>
            </a:r>
            <a:endParaRPr lang="en-US">
              <a:latin typeface="Segoe UI"/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3200">
              <a:latin typeface="Segoe UI"/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200">
                <a:latin typeface="Segoe UI"/>
                <a:ea typeface="+mn-lt"/>
                <a:cs typeface="+mn-lt"/>
              </a:rPr>
              <a:t>Public opinion isn’t fixed — </a:t>
            </a:r>
            <a:r>
              <a:rPr lang="en-US" sz="3200" b="1">
                <a:latin typeface="Segoe UI"/>
                <a:ea typeface="+mn-lt"/>
                <a:cs typeface="+mn-lt"/>
              </a:rPr>
              <a:t>we can move it if we act together</a:t>
            </a:r>
            <a:r>
              <a:rPr lang="en-US" sz="3200">
                <a:latin typeface="Segoe UI"/>
                <a:ea typeface="+mn-lt"/>
                <a:cs typeface="+mn-lt"/>
              </a:rPr>
              <a:t>.</a:t>
            </a:r>
            <a:endParaRPr lang="en-US">
              <a:latin typeface="Segoe UI"/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US" sz="3200">
              <a:latin typeface="Segoe UI"/>
              <a:ea typeface="Calibri"/>
              <a:cs typeface="Calibri"/>
            </a:endParaRPr>
          </a:p>
          <a:p>
            <a:endParaRPr lang="en-US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799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864DA-D771-344E-FA79-E916F8FF2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A29B6931-877C-1C0B-44D2-FE747F4FB1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E724046-4011-3DD4-BB9A-0E8A77437F53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D766C5-C1DA-09B2-8987-AEAC3FE9D924}"/>
              </a:ext>
            </a:extLst>
          </p:cNvPr>
          <p:cNvSpPr txBox="1"/>
          <p:nvPr/>
        </p:nvSpPr>
        <p:spPr>
          <a:xfrm>
            <a:off x="451385" y="1597411"/>
            <a:ext cx="8042375" cy="53860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>
                <a:latin typeface="Segoe UI"/>
                <a:ea typeface="+mn-lt"/>
                <a:cs typeface="+mn-lt"/>
              </a:rPr>
              <a:t>If we’re serious about winning real change for ourselves and the people we love,</a:t>
            </a:r>
            <a:br>
              <a:rPr lang="en-US" sz="3200">
                <a:latin typeface="Segoe UI"/>
                <a:ea typeface="+mn-lt"/>
                <a:cs typeface="+mn-lt"/>
              </a:rPr>
            </a:br>
            <a:r>
              <a:rPr lang="en-US" sz="3200">
                <a:latin typeface="Segoe UI"/>
                <a:ea typeface="+mn-lt"/>
                <a:cs typeface="+mn-lt"/>
              </a:rPr>
              <a:t> </a:t>
            </a:r>
            <a:endParaRPr lang="en-US" b="1">
              <a:latin typeface="Segoe UI"/>
              <a:ea typeface="+mn-lt"/>
              <a:cs typeface="+mn-lt"/>
            </a:endParaRPr>
          </a:p>
          <a:p>
            <a:r>
              <a:rPr lang="en-US" sz="3200" b="1">
                <a:latin typeface="Segoe UI"/>
                <a:ea typeface="+mn-lt"/>
                <a:cs typeface="+mn-lt"/>
              </a:rPr>
              <a:t>contract bargaining alone is not enough.</a:t>
            </a:r>
            <a:br>
              <a:rPr lang="en-US" sz="3200" b="1">
                <a:latin typeface="Segoe UI"/>
                <a:ea typeface="+mn-lt"/>
                <a:cs typeface="+mn-lt"/>
              </a:rPr>
            </a:br>
            <a:r>
              <a:rPr lang="en-US" sz="3200" b="1">
                <a:latin typeface="Segoe UI"/>
                <a:ea typeface="+mn-lt"/>
                <a:cs typeface="+mn-lt"/>
              </a:rPr>
              <a:t> </a:t>
            </a:r>
            <a:endParaRPr lang="en-US" b="1">
              <a:latin typeface="Segoe UI"/>
              <a:ea typeface="+mn-lt"/>
              <a:cs typeface="+mn-lt"/>
            </a:endParaRPr>
          </a:p>
          <a:p>
            <a:r>
              <a:rPr lang="en-US" sz="3200" b="1">
                <a:latin typeface="Segoe UI"/>
                <a:ea typeface="+mn-lt"/>
                <a:cs typeface="+mn-lt"/>
              </a:rPr>
              <a:t>We have to contest for power — in our workplaces, in the legislature, and in the streets.</a:t>
            </a:r>
            <a:endParaRPr lang="en-US" b="1">
              <a:latin typeface="Segoe UI"/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3200">
              <a:latin typeface="Segoe UI"/>
              <a:ea typeface="Calibri"/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en-US" sz="3200">
              <a:latin typeface="Segoe UI"/>
              <a:ea typeface="Calibri"/>
              <a:cs typeface="Calibri"/>
            </a:endParaRPr>
          </a:p>
          <a:p>
            <a:endParaRPr lang="en-US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EE4BEF8F-F57B-4186-A700-A44C50283D92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/>
                <a:ea typeface="+mj-lt"/>
                <a:cs typeface="+mj-lt"/>
              </a:rPr>
              <a:t>Together we have power!</a:t>
            </a:r>
            <a:endParaRPr lang="en-US">
              <a:solidFill>
                <a:schemeClr val="bg1"/>
              </a:solidFill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090665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4D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FB38961-A4A8-4C33-91A7-124765C0822E}"/>
              </a:ext>
            </a:extLst>
          </p:cNvPr>
          <p:cNvSpPr/>
          <p:nvPr/>
        </p:nvSpPr>
        <p:spPr>
          <a:xfrm>
            <a:off x="-1" y="0"/>
            <a:ext cx="9144000" cy="2238703"/>
          </a:xfrm>
          <a:prstGeom prst="rect">
            <a:avLst/>
          </a:prstGeom>
          <a:solidFill>
            <a:srgbClr val="36BD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00698011-84D2-4E9C-945A-EBD22EF71A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2286475" y="456880"/>
            <a:ext cx="4571047" cy="1324942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8C28D5BF-E0C7-7AC8-722F-299CFDC0D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5889" y="2509281"/>
            <a:ext cx="7772400" cy="1655763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Caucuses and Conventions 101</a:t>
            </a:r>
          </a:p>
        </p:txBody>
      </p:sp>
    </p:spTree>
    <p:extLst>
      <p:ext uri="{BB962C8B-B14F-4D97-AF65-F5344CB8AC3E}">
        <p14:creationId xmlns:p14="http://schemas.microsoft.com/office/powerpoint/2010/main" val="81146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Four Levels of Caucus and Conventions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451385" y="1586172"/>
            <a:ext cx="8053614" cy="3970318"/>
          </a:xfrm>
          <a:prstGeom prst="rect">
            <a:avLst/>
          </a:prstGeom>
          <a:noFill/>
          <a:ln>
            <a:solidFill>
              <a:srgbClr val="97002E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600" b="1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Precinct Caucus</a:t>
            </a:r>
          </a:p>
          <a:p>
            <a:pPr marL="514350" indent="-514350">
              <a:buAutoNum type="arabicPeriod"/>
            </a:pPr>
            <a:endParaRPr lang="en-US" sz="36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</a:t>
            </a:r>
            <a:r>
              <a:rPr lang="en-US" sz="3600" b="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rganizing </a:t>
            </a: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</a:t>
            </a:r>
            <a:r>
              <a:rPr lang="en-US" sz="3600" b="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nit </a:t>
            </a: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en-US" sz="3600" b="0" i="0" u="none" strike="noStrike">
                <a:solidFill>
                  <a:srgbClr val="97002E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onvention</a:t>
            </a:r>
          </a:p>
          <a:p>
            <a:pPr marL="514350" indent="-514350">
              <a:buAutoNum type="arabicPeriod"/>
            </a:pPr>
            <a:endParaRPr lang="en-US" sz="36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Congressional District Convention</a:t>
            </a:r>
          </a:p>
          <a:p>
            <a:pPr marL="514350" indent="-514350">
              <a:buAutoNum type="arabicPeriod"/>
            </a:pPr>
            <a:endParaRPr lang="en-US" sz="3600">
              <a:solidFill>
                <a:srgbClr val="97002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4350" indent="-514350">
              <a:buAutoNum type="arabicPeriod"/>
            </a:pPr>
            <a:r>
              <a:rPr lang="en-US" sz="3600">
                <a:solidFill>
                  <a:srgbClr val="97002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 Convention</a:t>
            </a:r>
          </a:p>
        </p:txBody>
      </p:sp>
    </p:spTree>
    <p:extLst>
      <p:ext uri="{BB962C8B-B14F-4D97-AF65-F5344CB8AC3E}">
        <p14:creationId xmlns:p14="http://schemas.microsoft.com/office/powerpoint/2010/main" val="2365900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9" descr="A picture containing text, light, traffic, lit&#10;&#10;Description automatically generated">
            <a:extLst>
              <a:ext uri="{FF2B5EF4-FFF2-40B4-BE49-F238E27FC236}">
                <a16:creationId xmlns:a16="http://schemas.microsoft.com/office/drawing/2014/main" id="{2D2EA14C-0B33-4EEE-A451-3699584358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5" b="3465"/>
          <a:stretch>
            <a:fillRect/>
          </a:stretch>
        </p:blipFill>
        <p:spPr>
          <a:xfrm>
            <a:off x="7010400" y="6029319"/>
            <a:ext cx="1898315" cy="5502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35D1CDC-CB44-4344-AAED-F34B6AF5F8D9}"/>
              </a:ext>
            </a:extLst>
          </p:cNvPr>
          <p:cNvSpPr/>
          <p:nvPr/>
        </p:nvSpPr>
        <p:spPr>
          <a:xfrm>
            <a:off x="0" y="0"/>
            <a:ext cx="9144000" cy="1270000"/>
          </a:xfrm>
          <a:prstGeom prst="rect">
            <a:avLst/>
          </a:prstGeom>
          <a:solidFill>
            <a:srgbClr val="134D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63EB1638-5567-413D-9E8A-EF3D789749D4}"/>
              </a:ext>
            </a:extLst>
          </p:cNvPr>
          <p:cNvSpPr txBox="1">
            <a:spLocks/>
          </p:cNvSpPr>
          <p:nvPr/>
        </p:nvSpPr>
        <p:spPr>
          <a:xfrm>
            <a:off x="326199" y="327411"/>
            <a:ext cx="8178800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>
                <a:solidFill>
                  <a:schemeClr val="bg1"/>
                </a:solidFill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What is a caucus?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92607-C367-4DF7-B11C-3AF02BF11289}"/>
              </a:ext>
            </a:extLst>
          </p:cNvPr>
          <p:cNvSpPr txBox="1"/>
          <p:nvPr/>
        </p:nvSpPr>
        <p:spPr>
          <a:xfrm>
            <a:off x="451385" y="1586172"/>
            <a:ext cx="8042375" cy="44935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600">
                <a:solidFill>
                  <a:srgbClr val="008DC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meeting </a:t>
            </a:r>
            <a:r>
              <a:rPr lang="en-US" sz="2600" i="0" u="none" strike="noStrike">
                <a:solidFill>
                  <a:srgbClr val="008DC7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at a local community event space where neighbors get together to discuss issues and organize the local party unit.</a:t>
            </a:r>
          </a:p>
          <a:p>
            <a:endParaRPr lang="en-US" sz="26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600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lang="en-US" sz="2600" i="0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foundational pillar to grassroots </a:t>
            </a:r>
            <a:r>
              <a:rPr lang="en-US" sz="2600">
                <a:solidFill>
                  <a:srgbClr val="134D8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political organizing </a:t>
            </a:r>
            <a:r>
              <a:rPr lang="en-US" sz="2600" i="0" strike="noStrike">
                <a:solidFill>
                  <a:srgbClr val="134D8C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because participation is open to every Minnesotan. </a:t>
            </a:r>
            <a:endParaRPr lang="en-US" sz="26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600" i="0" u="none" strike="noStrike">
              <a:solidFill>
                <a:srgbClr val="008DC7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600" i="0" u="none" strike="noStrike">
                <a:solidFill>
                  <a:srgbClr val="008DC7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All parties have their caucuses on the same night.</a:t>
            </a:r>
          </a:p>
          <a:p>
            <a:endParaRPr lang="en-US" sz="26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600">
                <a:solidFill>
                  <a:srgbClr val="134D8C"/>
                </a:solidFill>
                <a:latin typeface="Segoe UI"/>
                <a:cs typeface="Segoe UI"/>
              </a:rPr>
              <a:t>The next precinct caucus date is </a:t>
            </a:r>
            <a:r>
              <a:rPr lang="en-US" sz="2600" b="1">
                <a:solidFill>
                  <a:srgbClr val="134D8C"/>
                </a:solidFill>
                <a:latin typeface="Segoe UI"/>
                <a:cs typeface="Segoe UI"/>
              </a:rPr>
              <a:t>Feb. 3, 2026</a:t>
            </a:r>
            <a:r>
              <a:rPr lang="en-US" sz="2600">
                <a:solidFill>
                  <a:srgbClr val="134D8C"/>
                </a:solidFill>
                <a:latin typeface="Segoe UI"/>
                <a:cs typeface="Segoe UI"/>
              </a:rPr>
              <a:t>.</a:t>
            </a:r>
          </a:p>
          <a:p>
            <a:endParaRPr lang="en-US" sz="2600">
              <a:solidFill>
                <a:srgbClr val="134D8C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603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7DD0C2FD9F64498362A3CD2B04ACF5" ma:contentTypeVersion="8" ma:contentTypeDescription="Create a new document." ma:contentTypeScope="" ma:versionID="cbf631be9b5bc155ab8e2cfd6e14e0fe">
  <xsd:schema xmlns:xsd="http://www.w3.org/2001/XMLSchema" xmlns:xs="http://www.w3.org/2001/XMLSchema" xmlns:p="http://schemas.microsoft.com/office/2006/metadata/properties" xmlns:ns2="4c60d841-e442-4146-a9bc-8591deb2ef47" xmlns:ns3="0b2aee09-8954-417b-9fdf-b5d308700ac3" targetNamespace="http://schemas.microsoft.com/office/2006/metadata/properties" ma:root="true" ma:fieldsID="35c7a2eb6e003d0cbda4d648bba2c4b1" ns2:_="" ns3:_="">
    <xsd:import namespace="4c60d841-e442-4146-a9bc-8591deb2ef47"/>
    <xsd:import namespace="0b2aee09-8954-417b-9fdf-b5d308700a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60d841-e442-4146-a9bc-8591deb2ef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2aee09-8954-417b-9fdf-b5d308700ac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9903A8-8131-4970-B867-1E7F187E6BCC}">
  <ds:schemaRefs>
    <ds:schemaRef ds:uri="0b2aee09-8954-417b-9fdf-b5d308700ac3"/>
    <ds:schemaRef ds:uri="4c60d841-e442-4146-a9bc-8591deb2ef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750F5D7-20C0-4AAB-B2FA-26BB62E2753F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0b2aee09-8954-417b-9fdf-b5d308700ac3"/>
    <ds:schemaRef ds:uri="http://www.w3.org/XML/1998/namespace"/>
    <ds:schemaRef ds:uri="http://schemas.openxmlformats.org/package/2006/metadata/core-properties"/>
    <ds:schemaRef ds:uri="4c60d841-e442-4146-a9bc-8591deb2ef4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C4CA57F-D7E1-47EE-A0FC-667F1E5B1A0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4d17da4-7ef8-4a74-8e4f-3cd375f0dea8}" enabled="0" method="" siteId="{44d17da4-7ef8-4a74-8e4f-3cd375f0dea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0</TotalTime>
  <Words>1577</Words>
  <Application>Microsoft Office PowerPoint</Application>
  <PresentationFormat>On-screen Show (4:3)</PresentationFormat>
  <Paragraphs>247</Paragraphs>
  <Slides>26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Delegate Assembly Caucus Training</vt:lpstr>
      <vt:lpstr>TITLE </vt:lpstr>
      <vt:lpstr>PowerPoint Presentation</vt:lpstr>
      <vt:lpstr>PowerPoint Presentation</vt:lpstr>
      <vt:lpstr>PowerPoint Presentation</vt:lpstr>
      <vt:lpstr>PowerPoint Presentation</vt:lpstr>
      <vt:lpstr>Caucuses and Conventions 101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TITLE </vt:lpstr>
      <vt:lpstr>The state works  because we 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Cynthia Isaacson</dc:creator>
  <cp:lastModifiedBy>Ashley Erickson</cp:lastModifiedBy>
  <cp:revision>62</cp:revision>
  <dcterms:created xsi:type="dcterms:W3CDTF">2022-01-27T16:02:42Z</dcterms:created>
  <dcterms:modified xsi:type="dcterms:W3CDTF">2025-09-29T15:14:33Z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0x010100FA7DD0C2FD9F64498362A3CD2B04ACF5</vt:lpwstr>
  </property>
  <property fmtid="{D5CDD505-2E9C-101B-9397-08002B2CF9AE}" pid="3" name="Order">
    <vt:r8>1653200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