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18" r:id="rId3"/>
    <p:sldId id="319" r:id="rId4"/>
    <p:sldId id="337" r:id="rId5"/>
    <p:sldId id="315" r:id="rId6"/>
    <p:sldId id="342" r:id="rId7"/>
    <p:sldId id="338" r:id="rId8"/>
    <p:sldId id="316" r:id="rId9"/>
    <p:sldId id="339" r:id="rId10"/>
    <p:sldId id="30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94"/>
  </p:normalViewPr>
  <p:slideViewPr>
    <p:cSldViewPr snapToGrid="0">
      <p:cViewPr varScale="1">
        <p:scale>
          <a:sx n="105" d="100"/>
          <a:sy n="105" d="100"/>
        </p:scale>
        <p:origin x="216" y="5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8C205-E1C7-94BC-6D19-76E9CDCD8B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49E0D-31FD-DF2A-1AC7-52870AC364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F4017F-F378-B71E-F513-EFC6727D4169}"/>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932BB569-8E60-3C84-DF8F-5A5B32B2C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353EBC-2EB9-AA9D-E0C4-125DFCF53C83}"/>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1786895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7201F-322F-52F9-F0CC-E52C4A0BDB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83F1F45-5B4A-49AB-EDB9-1997B2AC15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671130-0612-EFD4-1BE6-96463440731F}"/>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10C00886-003C-5E8B-1BC1-10D6F7A0B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AE3E7-F0CC-0112-31B9-86682FDA8749}"/>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1022944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4277AA-F036-83D6-FB36-A22CAC615C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FF2F02-C7C2-6CD3-0DB7-180482623B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60528A-76B4-FE4B-3A66-D31F8995AE2F}"/>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C45B4FD7-669E-618F-D9EE-9340712A7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B0B7B8-A8B5-392A-B286-E4EC880829E5}"/>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4169274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EF982-CF95-19A8-65C0-63FBB12E2D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D6E848-13E5-C1D6-7489-5475BC3A96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A9B5E-8AE5-3ADC-4FB2-FFD8CC4F09AA}"/>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9EEC24FF-322A-73A3-209A-36F2C684B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E2AB67-80FF-35A1-64A1-E704D7EA61D6}"/>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352463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9CE60-EEDB-6ACB-688D-1D12636EDF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23B122-F1D7-346C-4BAF-94E50FFD71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8ADE77-857D-EB5E-77D6-6B5B906F2926}"/>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7996099E-90BD-5393-69C4-4B1DB62D2A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E1A1A-3F13-F414-C486-D9AF646397CA}"/>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3043601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225D3-07C6-D9DB-3525-8D553877EF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4C2BEC-53CC-33C4-997F-0F7B6B76F3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76AC5F-E086-F1BB-4577-03A6E84CCB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438CCF-A55A-070D-3EAB-667D7FBC26CA}"/>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6" name="Footer Placeholder 5">
            <a:extLst>
              <a:ext uri="{FF2B5EF4-FFF2-40B4-BE49-F238E27FC236}">
                <a16:creationId xmlns:a16="http://schemas.microsoft.com/office/drawing/2014/main" id="{A9CAE6AB-D46A-DAA6-50CB-35013A556C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A76C49-8159-2BB0-5D6E-C1FCECB90C38}"/>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46562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3F850-3612-59A5-6243-816F30C9CD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D977D9-0DB2-F26B-BD43-AF51B3EC44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DBEF46-2ED4-D019-E644-35094D6653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558048-9AD1-C260-D360-87D99A97F6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E36686-BEC1-7E3A-3AE2-F86269CEDF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109E90-BC2B-A394-108E-76C9B7309996}"/>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8" name="Footer Placeholder 7">
            <a:extLst>
              <a:ext uri="{FF2B5EF4-FFF2-40B4-BE49-F238E27FC236}">
                <a16:creationId xmlns:a16="http://schemas.microsoft.com/office/drawing/2014/main" id="{8A66776C-B630-2D1B-77EC-6269F36425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4BC68D-AD4D-CF8E-291F-18BE7F0D5313}"/>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292271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6ADD2-5E08-5D30-D6F1-A5562313B7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3F5821-EA5A-D5B5-0870-C3C375932A4C}"/>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4" name="Footer Placeholder 3">
            <a:extLst>
              <a:ext uri="{FF2B5EF4-FFF2-40B4-BE49-F238E27FC236}">
                <a16:creationId xmlns:a16="http://schemas.microsoft.com/office/drawing/2014/main" id="{E301FD0F-E2AA-2C51-01BF-3FB74ACC72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B02E64-4324-6C64-8C15-9E7C9F294DF9}"/>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113052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B73183-D514-BB1D-742D-3191CD7FB9DA}"/>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3" name="Footer Placeholder 2">
            <a:extLst>
              <a:ext uri="{FF2B5EF4-FFF2-40B4-BE49-F238E27FC236}">
                <a16:creationId xmlns:a16="http://schemas.microsoft.com/office/drawing/2014/main" id="{8BE234E1-D696-EA55-EB33-44358BC4E0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60FC22-D596-FA1F-14A7-559754ED5953}"/>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3490035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A3D38-A868-AD47-27A7-9BACE6B7E9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D92AF2-6944-E902-F8BE-3312958DEC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241E75-F337-5AF4-31B5-7D4BB11046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8CC0AC-DC0D-9D8B-ED41-E8A7D76CC3F0}"/>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6" name="Footer Placeholder 5">
            <a:extLst>
              <a:ext uri="{FF2B5EF4-FFF2-40B4-BE49-F238E27FC236}">
                <a16:creationId xmlns:a16="http://schemas.microsoft.com/office/drawing/2014/main" id="{B4A69B5D-6B00-DFB3-A849-8DFCEAFC7E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149331-F09E-98EB-35ED-8D7E09D6DBD1}"/>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403642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5A8B3-C8BF-3BA4-A6BD-426EB565F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0F1540-2836-51F1-D8AF-A3758D092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F76484-7883-3802-1B78-96F028BE1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5122D8-4D23-0E03-947E-7E9AF6E8A895}"/>
              </a:ext>
            </a:extLst>
          </p:cNvPr>
          <p:cNvSpPr>
            <a:spLocks noGrp="1"/>
          </p:cNvSpPr>
          <p:nvPr>
            <p:ph type="dt" sz="half" idx="10"/>
          </p:nvPr>
        </p:nvSpPr>
        <p:spPr/>
        <p:txBody>
          <a:bodyPr/>
          <a:lstStyle/>
          <a:p>
            <a:fld id="{E2199F3B-6538-48F1-995E-AF7853D2C414}" type="datetimeFigureOut">
              <a:rPr lang="en-US" smtClean="0"/>
              <a:t>5/13/25</a:t>
            </a:fld>
            <a:endParaRPr lang="en-US"/>
          </a:p>
        </p:txBody>
      </p:sp>
      <p:sp>
        <p:nvSpPr>
          <p:cNvPr id="6" name="Footer Placeholder 5">
            <a:extLst>
              <a:ext uri="{FF2B5EF4-FFF2-40B4-BE49-F238E27FC236}">
                <a16:creationId xmlns:a16="http://schemas.microsoft.com/office/drawing/2014/main" id="{AA3366A0-045B-94AE-B457-576B06426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A40B4C-A666-3D1B-72E4-DCF6691C6D55}"/>
              </a:ext>
            </a:extLst>
          </p:cNvPr>
          <p:cNvSpPr>
            <a:spLocks noGrp="1"/>
          </p:cNvSpPr>
          <p:nvPr>
            <p:ph type="sldNum" sz="quarter" idx="12"/>
          </p:nvPr>
        </p:nvSpPr>
        <p:spPr/>
        <p:txBody>
          <a:bodyPr/>
          <a:lstStyle/>
          <a:p>
            <a:fld id="{BF4CE233-C519-49E4-83F9-EA4F1523187E}" type="slidenum">
              <a:rPr lang="en-US" smtClean="0"/>
              <a:t>‹#›</a:t>
            </a:fld>
            <a:endParaRPr lang="en-US"/>
          </a:p>
        </p:txBody>
      </p:sp>
    </p:spTree>
    <p:extLst>
      <p:ext uri="{BB962C8B-B14F-4D97-AF65-F5344CB8AC3E}">
        <p14:creationId xmlns:p14="http://schemas.microsoft.com/office/powerpoint/2010/main" val="312124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A15721-ADF5-3599-065F-D07FF0749E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77C30F-C2FF-866A-F982-3BC08F9F40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541DC5-6F06-ED7A-D5E3-DEA0C75102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199F3B-6538-48F1-995E-AF7853D2C414}" type="datetimeFigureOut">
              <a:rPr lang="en-US" smtClean="0"/>
              <a:t>5/13/25</a:t>
            </a:fld>
            <a:endParaRPr lang="en-US"/>
          </a:p>
        </p:txBody>
      </p:sp>
      <p:sp>
        <p:nvSpPr>
          <p:cNvPr id="5" name="Footer Placeholder 4">
            <a:extLst>
              <a:ext uri="{FF2B5EF4-FFF2-40B4-BE49-F238E27FC236}">
                <a16:creationId xmlns:a16="http://schemas.microsoft.com/office/drawing/2014/main" id="{7BBE45F8-7E27-70E9-7070-49C02B9BB7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9CDA10-C23C-4BFF-68B0-F806587AC7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CE233-C519-49E4-83F9-EA4F1523187E}" type="slidenum">
              <a:rPr lang="en-US" smtClean="0"/>
              <a:t>‹#›</a:t>
            </a:fld>
            <a:endParaRPr lang="en-US"/>
          </a:p>
        </p:txBody>
      </p:sp>
    </p:spTree>
    <p:extLst>
      <p:ext uri="{BB962C8B-B14F-4D97-AF65-F5344CB8AC3E}">
        <p14:creationId xmlns:p14="http://schemas.microsoft.com/office/powerpoint/2010/main" val="1706537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F787B44-2A17-6447-E7C0-42DCDEBBAE36}"/>
              </a:ext>
              <a:ext uri="{C183D7F6-B498-43B3-948B-1728B52AA6E4}">
                <adec:decorative xmlns:adec="http://schemas.microsoft.com/office/drawing/2017/decorative" val="1"/>
              </a:ext>
            </a:extLst>
          </p:cNvPr>
          <p:cNvGrpSpPr/>
          <p:nvPr/>
        </p:nvGrpSpPr>
        <p:grpSpPr>
          <a:xfrm>
            <a:off x="0" y="0"/>
            <a:ext cx="12192000" cy="6858000"/>
            <a:chOff x="0" y="0"/>
            <a:chExt cx="12192000" cy="6858000"/>
          </a:xfrm>
        </p:grpSpPr>
        <p:sp>
          <p:nvSpPr>
            <p:cNvPr id="5" name="Rectangle 4">
              <a:extLst>
                <a:ext uri="{FF2B5EF4-FFF2-40B4-BE49-F238E27FC236}">
                  <a16:creationId xmlns:a16="http://schemas.microsoft.com/office/drawing/2014/main" id="{29C0FBDF-713F-8C68-9383-B5FE4238CE68}"/>
                </a:ext>
              </a:extLst>
            </p:cNvPr>
            <p:cNvSpPr/>
            <p:nvPr/>
          </p:nvSpPr>
          <p:spPr>
            <a:xfrm>
              <a:off x="0" y="3602038"/>
              <a:ext cx="12192000" cy="3255962"/>
            </a:xfrm>
            <a:prstGeom prst="rect">
              <a:avLst/>
            </a:prstGeom>
            <a:solidFill>
              <a:srgbClr val="36BDEE"/>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EA8C90F-6783-6D1F-00AA-94353FC72AB7}"/>
                </a:ext>
              </a:extLst>
            </p:cNvPr>
            <p:cNvSpPr/>
            <p:nvPr/>
          </p:nvSpPr>
          <p:spPr>
            <a:xfrm>
              <a:off x="0" y="0"/>
              <a:ext cx="12192000" cy="360203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F7EA52C-4BC3-15EE-A17B-1B97B3A3795B}"/>
                </a:ext>
              </a:extLst>
            </p:cNvPr>
            <p:cNvSpPr/>
            <p:nvPr/>
          </p:nvSpPr>
          <p:spPr>
            <a:xfrm>
              <a:off x="1479479" y="1831386"/>
              <a:ext cx="9233043" cy="3195228"/>
            </a:xfrm>
            <a:prstGeom prst="rect">
              <a:avLst/>
            </a:prstGeom>
            <a:solidFill>
              <a:schemeClr val="bg1"/>
            </a:solidFill>
            <a:ln w="76200">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a:extLst>
              <a:ext uri="{FF2B5EF4-FFF2-40B4-BE49-F238E27FC236}">
                <a16:creationId xmlns:a16="http://schemas.microsoft.com/office/drawing/2014/main" id="{78879708-CAA8-B8ED-561D-319120AF090A}"/>
              </a:ext>
            </a:extLst>
          </p:cNvPr>
          <p:cNvSpPr>
            <a:spLocks noGrp="1"/>
          </p:cNvSpPr>
          <p:nvPr>
            <p:ph type="ctrTitle"/>
          </p:nvPr>
        </p:nvSpPr>
        <p:spPr>
          <a:xfrm>
            <a:off x="1524000" y="2838667"/>
            <a:ext cx="9144000" cy="2387600"/>
          </a:xfrm>
        </p:spPr>
        <p:txBody>
          <a:bodyPr anchor="ctr"/>
          <a:lstStyle/>
          <a:p>
            <a:r>
              <a:rPr lang="en-US" dirty="0">
                <a:latin typeface="Georgia" panose="02040502050405020303" pitchFamily="18" charset="0"/>
              </a:rPr>
              <a:t>Idea 1: Current Structure</a:t>
            </a:r>
          </a:p>
        </p:txBody>
      </p:sp>
      <p:pic>
        <p:nvPicPr>
          <p:cNvPr id="3" name="Picture Placeholder 9" descr="A picture containing text, light, traffic, lit&#10;&#10;Description automatically generated">
            <a:extLst>
              <a:ext uri="{FF2B5EF4-FFF2-40B4-BE49-F238E27FC236}">
                <a16:creationId xmlns:a16="http://schemas.microsoft.com/office/drawing/2014/main" id="{4DC0EC8A-B4BA-367D-1A2F-6501697BA123}"/>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4498428" y="2031039"/>
            <a:ext cx="3226675" cy="935269"/>
          </a:xfrm>
          <a:prstGeom prst="rect">
            <a:avLst/>
          </a:prstGeom>
        </p:spPr>
      </p:pic>
    </p:spTree>
    <p:extLst>
      <p:ext uri="{BB962C8B-B14F-4D97-AF65-F5344CB8AC3E}">
        <p14:creationId xmlns:p14="http://schemas.microsoft.com/office/powerpoint/2010/main" val="2490866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Background">
            <a:extLst>
              <a:ext uri="{FF2B5EF4-FFF2-40B4-BE49-F238E27FC236}">
                <a16:creationId xmlns:a16="http://schemas.microsoft.com/office/drawing/2014/main" id="{4E538FB6-3C8F-D455-F2FA-AF8FF90215EB}"/>
              </a:ext>
              <a:ext uri="{C183D7F6-B498-43B3-948B-1728B52AA6E4}">
                <adec:decorative xmlns:adec="http://schemas.microsoft.com/office/drawing/2017/decorative" val="1"/>
              </a:ext>
            </a:extLst>
          </p:cNvPr>
          <p:cNvGrpSpPr/>
          <p:nvPr/>
        </p:nvGrpSpPr>
        <p:grpSpPr>
          <a:xfrm>
            <a:off x="202127" y="14725"/>
            <a:ext cx="12192000" cy="6858000"/>
            <a:chOff x="-5137" y="0"/>
            <a:chExt cx="12192000" cy="6858000"/>
          </a:xfrm>
        </p:grpSpPr>
        <p:sp>
          <p:nvSpPr>
            <p:cNvPr id="4" name="Rectangle 3">
              <a:extLst>
                <a:ext uri="{FF2B5EF4-FFF2-40B4-BE49-F238E27FC236}">
                  <a16:creationId xmlns:a16="http://schemas.microsoft.com/office/drawing/2014/main" id="{6F68B6D8-D562-1021-1E9D-71C25965FA02}"/>
                </a:ext>
              </a:extLst>
            </p:cNvPr>
            <p:cNvSpPr/>
            <p:nvPr/>
          </p:nvSpPr>
          <p:spPr>
            <a:xfrm>
              <a:off x="-5137" y="0"/>
              <a:ext cx="12192000" cy="5531005"/>
            </a:xfrm>
            <a:prstGeom prst="rect">
              <a:avLst/>
            </a:prstGeom>
            <a:solidFill>
              <a:srgbClr val="36BDEE"/>
            </a:solidFill>
            <a:ln>
              <a:solidFill>
                <a:srgbClr val="36BD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AAF7BED-9E96-07E2-C1CD-EC740F94C2D8}"/>
                </a:ext>
              </a:extLst>
            </p:cNvPr>
            <p:cNvSpPr/>
            <p:nvPr/>
          </p:nvSpPr>
          <p:spPr>
            <a:xfrm>
              <a:off x="-5137" y="3708971"/>
              <a:ext cx="12192000" cy="3149029"/>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Rectangle 5">
            <a:extLst>
              <a:ext uri="{FF2B5EF4-FFF2-40B4-BE49-F238E27FC236}">
                <a16:creationId xmlns:a16="http://schemas.microsoft.com/office/drawing/2014/main" id="{A8606E51-413E-71BB-78D0-AD12ED606FDE}"/>
              </a:ext>
              <a:ext uri="{C183D7F6-B498-43B3-948B-1728B52AA6E4}">
                <adec:decorative xmlns:adec="http://schemas.microsoft.com/office/drawing/2017/decorative" val="1"/>
              </a:ext>
            </a:extLst>
          </p:cNvPr>
          <p:cNvSpPr/>
          <p:nvPr/>
        </p:nvSpPr>
        <p:spPr>
          <a:xfrm>
            <a:off x="1144859" y="1916131"/>
            <a:ext cx="9902283" cy="3149029"/>
          </a:xfrm>
          <a:prstGeom prst="rect">
            <a:avLst/>
          </a:prstGeom>
          <a:solidFill>
            <a:schemeClr val="bg1"/>
          </a:solidFill>
          <a:ln w="76200">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85ADE390-79D3-83A5-E3ED-410DA265DC00}"/>
              </a:ext>
            </a:extLst>
          </p:cNvPr>
          <p:cNvSpPr txBox="1">
            <a:spLocks/>
          </p:cNvSpPr>
          <p:nvPr/>
        </p:nvSpPr>
        <p:spPr>
          <a:xfrm>
            <a:off x="1144859" y="3443725"/>
            <a:ext cx="9902282" cy="118440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dirty="0">
                <a:latin typeface="Segoe UI" panose="020B0502040204020203" pitchFamily="34" charset="0"/>
                <a:cs typeface="Segoe UI" panose="020B0502040204020203" pitchFamily="34" charset="0"/>
              </a:rPr>
              <a:t>For questions or to set up a conversation, please contact:</a:t>
            </a:r>
          </a:p>
          <a:p>
            <a:pPr marL="0" indent="0" algn="ctr">
              <a:buFont typeface="Arial" panose="020B0604020202020204" pitchFamily="34" charset="0"/>
              <a:buNone/>
            </a:pPr>
            <a:r>
              <a:rPr lang="en-US" sz="2400" dirty="0">
                <a:latin typeface="Segoe UI" panose="020B0502040204020203" pitchFamily="34" charset="0"/>
                <a:cs typeface="Segoe UI" panose="020B0502040204020203" pitchFamily="34" charset="0"/>
              </a:rPr>
              <a:t>Michael Diedrich | mdiedrich@mape.org</a:t>
            </a:r>
          </a:p>
        </p:txBody>
      </p:sp>
      <p:sp>
        <p:nvSpPr>
          <p:cNvPr id="2" name="Title">
            <a:extLst>
              <a:ext uri="{FF2B5EF4-FFF2-40B4-BE49-F238E27FC236}">
                <a16:creationId xmlns:a16="http://schemas.microsoft.com/office/drawing/2014/main" id="{5F69F823-E3CA-EE4E-20AB-9B6C4EB15CB8}"/>
              </a:ext>
            </a:extLst>
          </p:cNvPr>
          <p:cNvSpPr>
            <a:spLocks noGrp="1"/>
          </p:cNvSpPr>
          <p:nvPr>
            <p:ph type="title"/>
          </p:nvPr>
        </p:nvSpPr>
        <p:spPr>
          <a:xfrm>
            <a:off x="1144858" y="2103087"/>
            <a:ext cx="9902283" cy="1325563"/>
          </a:xfrm>
        </p:spPr>
        <p:txBody>
          <a:bodyPr>
            <a:normAutofit/>
          </a:bodyPr>
          <a:lstStyle/>
          <a:p>
            <a:pPr algn="ctr"/>
            <a:r>
              <a:rPr lang="en-US" sz="5200" dirty="0">
                <a:latin typeface="Georgia" panose="02040502050405020303" pitchFamily="18" charset="0"/>
              </a:rPr>
              <a:t>Thank You!</a:t>
            </a:r>
          </a:p>
        </p:txBody>
      </p:sp>
      <p:pic>
        <p:nvPicPr>
          <p:cNvPr id="3" name="Picture Placeholder 9" descr="A picture containing text, light, traffic, lit&#10;&#10;Description automatically generated">
            <a:extLst>
              <a:ext uri="{FF2B5EF4-FFF2-40B4-BE49-F238E27FC236}">
                <a16:creationId xmlns:a16="http://schemas.microsoft.com/office/drawing/2014/main" id="{4BA72575-B765-CDEC-BC2B-C264A2DE7F42}"/>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4437888" y="674584"/>
            <a:ext cx="3316224" cy="961226"/>
          </a:xfrm>
          <a:prstGeom prst="rect">
            <a:avLst/>
          </a:prstGeom>
        </p:spPr>
      </p:pic>
    </p:spTree>
    <p:extLst>
      <p:ext uri="{BB962C8B-B14F-4D97-AF65-F5344CB8AC3E}">
        <p14:creationId xmlns:p14="http://schemas.microsoft.com/office/powerpoint/2010/main" val="218376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EEE43-7658-8102-AA3F-94CD338BEDB0}"/>
            </a:ext>
          </a:extLst>
        </p:cNvPr>
        <p:cNvGrpSpPr/>
        <p:nvPr/>
      </p:nvGrpSpPr>
      <p:grpSpPr>
        <a:xfrm>
          <a:off x="0" y="0"/>
          <a:ext cx="0" cy="0"/>
          <a:chOff x="0" y="0"/>
          <a:chExt cx="0" cy="0"/>
        </a:xfrm>
      </p:grpSpPr>
      <p:grpSp>
        <p:nvGrpSpPr>
          <p:cNvPr id="8" name="Frame">
            <a:extLst>
              <a:ext uri="{FF2B5EF4-FFF2-40B4-BE49-F238E27FC236}">
                <a16:creationId xmlns:a16="http://schemas.microsoft.com/office/drawing/2014/main" id="{DAB5AE39-A41D-EAE6-89E9-3B29982E72D9}"/>
              </a:ext>
              <a:ext uri="{C183D7F6-B498-43B3-948B-1728B52AA6E4}">
                <adec:decorative xmlns:adec="http://schemas.microsoft.com/office/drawing/2017/decorative" val="1"/>
              </a:ext>
            </a:extLst>
          </p:cNvPr>
          <p:cNvGrpSpPr/>
          <p:nvPr/>
        </p:nvGrpSpPr>
        <p:grpSpPr>
          <a:xfrm>
            <a:off x="-10274" y="-10274"/>
            <a:ext cx="12202276" cy="6878548"/>
            <a:chOff x="-10274" y="-10274"/>
            <a:chExt cx="12202276" cy="6878548"/>
          </a:xfrm>
        </p:grpSpPr>
        <p:sp>
          <p:nvSpPr>
            <p:cNvPr id="9" name="Rectangle 8">
              <a:extLst>
                <a:ext uri="{FF2B5EF4-FFF2-40B4-BE49-F238E27FC236}">
                  <a16:creationId xmlns:a16="http://schemas.microsoft.com/office/drawing/2014/main" id="{7B5FAC54-36F2-FC9B-1591-8AFCA545C874}"/>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100396-88D3-4262-59D5-6CC1677C3B9C}"/>
                </a:ext>
              </a:extLst>
            </p:cNvPr>
            <p:cNvSpPr/>
            <p:nvPr/>
          </p:nvSpPr>
          <p:spPr>
            <a:xfrm>
              <a:off x="-10274" y="1417272"/>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E6E18FF-BAE3-7143-756A-67FAFC18E0D4}"/>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1">
            <a:extLst>
              <a:ext uri="{FF2B5EF4-FFF2-40B4-BE49-F238E27FC236}">
                <a16:creationId xmlns:a16="http://schemas.microsoft.com/office/drawing/2014/main" id="{3B4ADECE-860B-09FB-0359-CB42D357E249}"/>
              </a:ext>
            </a:extLst>
          </p:cNvPr>
          <p:cNvSpPr>
            <a:spLocks noGrp="1"/>
          </p:cNvSpPr>
          <p:nvPr>
            <p:ph idx="1"/>
          </p:nvPr>
        </p:nvSpPr>
        <p:spPr>
          <a:xfrm>
            <a:off x="838200" y="1658360"/>
            <a:ext cx="10896600" cy="4351338"/>
          </a:xfrm>
        </p:spPr>
        <p:txBody>
          <a:bodyPr>
            <a:normAutofit lnSpcReduction="10000"/>
          </a:bodyPr>
          <a:lstStyle/>
          <a:p>
            <a:r>
              <a:rPr lang="en-US" dirty="0">
                <a:latin typeface="Segoe UI" panose="020B0502040204020203" pitchFamily="34" charset="0"/>
                <a:cs typeface="Segoe UI" panose="020B0502040204020203" pitchFamily="34" charset="0"/>
              </a:rPr>
              <a:t>The restructure project team has put forward </a:t>
            </a:r>
            <a:r>
              <a:rPr lang="en-US" b="1" dirty="0">
                <a:latin typeface="Segoe UI" panose="020B0502040204020203" pitchFamily="34" charset="0"/>
                <a:cs typeface="Segoe UI" panose="020B0502040204020203" pitchFamily="34" charset="0"/>
              </a:rPr>
              <a:t>five</a:t>
            </a:r>
            <a:r>
              <a:rPr lang="en-US" dirty="0">
                <a:latin typeface="Segoe UI" panose="020B0502040204020203" pitchFamily="34" charset="0"/>
                <a:cs typeface="Segoe UI" panose="020B0502040204020203" pitchFamily="34" charset="0"/>
              </a:rPr>
              <a:t> structure ideas for </a:t>
            </a:r>
            <a:r>
              <a:rPr lang="en-US" b="1" dirty="0">
                <a:latin typeface="Segoe UI" panose="020B0502040204020203" pitchFamily="34" charset="0"/>
                <a:cs typeface="Segoe UI" panose="020B0502040204020203" pitchFamily="34" charset="0"/>
              </a:rPr>
              <a:t>feedback</a:t>
            </a:r>
          </a:p>
          <a:p>
            <a:r>
              <a:rPr lang="en-US" dirty="0">
                <a:latin typeface="Segoe UI" panose="020B0502040204020203" pitchFamily="34" charset="0"/>
                <a:cs typeface="Segoe UI" panose="020B0502040204020203" pitchFamily="34" charset="0"/>
              </a:rPr>
              <a:t>As the team has committed to do, one idea is to </a:t>
            </a:r>
            <a:r>
              <a:rPr lang="en-US" b="1" dirty="0">
                <a:latin typeface="Segoe UI" panose="020B0502040204020203" pitchFamily="34" charset="0"/>
                <a:cs typeface="Segoe UI" panose="020B0502040204020203" pitchFamily="34" charset="0"/>
              </a:rPr>
              <a:t>not</a:t>
            </a:r>
            <a:r>
              <a:rPr lang="en-US" dirty="0">
                <a:latin typeface="Segoe UI" panose="020B0502040204020203" pitchFamily="34" charset="0"/>
                <a:cs typeface="Segoe UI" panose="020B0502040204020203" pitchFamily="34" charset="0"/>
              </a:rPr>
              <a:t> change anything about the current structure</a:t>
            </a:r>
          </a:p>
          <a:p>
            <a:r>
              <a:rPr lang="en-US" dirty="0">
                <a:latin typeface="Segoe UI" panose="020B0502040204020203" pitchFamily="34" charset="0"/>
                <a:cs typeface="Segoe UI" panose="020B0502040204020203" pitchFamily="34" charset="0"/>
              </a:rPr>
              <a:t>The other four ideas introduce and combine </a:t>
            </a:r>
            <a:r>
              <a:rPr lang="en-US" b="1" dirty="0">
                <a:latin typeface="Segoe UI" panose="020B0502040204020203" pitchFamily="34" charset="0"/>
                <a:cs typeface="Segoe UI" panose="020B0502040204020203" pitchFamily="34" charset="0"/>
              </a:rPr>
              <a:t>possible</a:t>
            </a:r>
            <a:r>
              <a:rPr lang="en-US" dirty="0">
                <a:latin typeface="Segoe UI" panose="020B0502040204020203" pitchFamily="34" charset="0"/>
                <a:cs typeface="Segoe UI" panose="020B0502040204020203" pitchFamily="34" charset="0"/>
              </a:rPr>
              <a:t> new ways of structuring aspects of the union</a:t>
            </a:r>
          </a:p>
          <a:p>
            <a:r>
              <a:rPr lang="en-US" dirty="0">
                <a:latin typeface="Segoe UI" panose="020B0502040204020203" pitchFamily="34" charset="0"/>
                <a:cs typeface="Segoe UI" panose="020B0502040204020203" pitchFamily="34" charset="0"/>
              </a:rPr>
              <a:t>Treat these as collections of Lego pieces that can be </a:t>
            </a:r>
            <a:r>
              <a:rPr lang="en-US" b="1" dirty="0">
                <a:latin typeface="Segoe UI" panose="020B0502040204020203" pitchFamily="34" charset="0"/>
                <a:cs typeface="Segoe UI" panose="020B0502040204020203" pitchFamily="34" charset="0"/>
              </a:rPr>
              <a:t>replaced and rearranged</a:t>
            </a:r>
            <a:r>
              <a:rPr lang="en-US" dirty="0">
                <a:latin typeface="Segoe UI" panose="020B0502040204020203" pitchFamily="34" charset="0"/>
                <a:cs typeface="Segoe UI" panose="020B0502040204020203" pitchFamily="34" charset="0"/>
              </a:rPr>
              <a:t>, not a multiple-choice problem with five fixed options</a:t>
            </a:r>
          </a:p>
          <a:p>
            <a:r>
              <a:rPr lang="en-US" dirty="0">
                <a:latin typeface="Segoe UI" panose="020B0502040204020203" pitchFamily="34" charset="0"/>
                <a:cs typeface="Segoe UI" panose="020B0502040204020203" pitchFamily="34" charset="0"/>
              </a:rPr>
              <a:t>Please </a:t>
            </a:r>
            <a:r>
              <a:rPr lang="en-US" b="1" dirty="0">
                <a:latin typeface="Segoe UI" panose="020B0502040204020203" pitchFamily="34" charset="0"/>
                <a:cs typeface="Segoe UI" panose="020B0502040204020203" pitchFamily="34" charset="0"/>
              </a:rPr>
              <a:t>submit feedback using the form</a:t>
            </a:r>
            <a:r>
              <a:rPr lang="en-US" dirty="0">
                <a:latin typeface="Segoe UI" panose="020B0502040204020203" pitchFamily="34" charset="0"/>
                <a:cs typeface="Segoe UI" panose="020B0502040204020203" pitchFamily="34" charset="0"/>
              </a:rPr>
              <a:t> linked on the Restructure page</a:t>
            </a:r>
          </a:p>
        </p:txBody>
      </p:sp>
      <p:sp>
        <p:nvSpPr>
          <p:cNvPr id="2" name="Title">
            <a:extLst>
              <a:ext uri="{FF2B5EF4-FFF2-40B4-BE49-F238E27FC236}">
                <a16:creationId xmlns:a16="http://schemas.microsoft.com/office/drawing/2014/main" id="{9FF6FB01-1B7D-2216-5444-9EBD7449DA55}"/>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Proposals for Feedback</a:t>
            </a:r>
          </a:p>
        </p:txBody>
      </p:sp>
      <p:pic>
        <p:nvPicPr>
          <p:cNvPr id="4" name="Picture Placeholder 9" descr="A picture containing text, light, traffic, lit&#10;&#10;Description automatically generated">
            <a:extLst>
              <a:ext uri="{FF2B5EF4-FFF2-40B4-BE49-F238E27FC236}">
                <a16:creationId xmlns:a16="http://schemas.microsoft.com/office/drawing/2014/main" id="{B7232F7A-4F13-3621-6951-C41560FBC912}"/>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2579837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6C72F-D8D8-41C2-98DE-4FBAE113EDA3}"/>
            </a:ext>
          </a:extLst>
        </p:cNvPr>
        <p:cNvGrpSpPr/>
        <p:nvPr/>
      </p:nvGrpSpPr>
      <p:grpSpPr>
        <a:xfrm>
          <a:off x="0" y="0"/>
          <a:ext cx="0" cy="0"/>
          <a:chOff x="0" y="0"/>
          <a:chExt cx="0" cy="0"/>
        </a:xfrm>
      </p:grpSpPr>
      <p:grpSp>
        <p:nvGrpSpPr>
          <p:cNvPr id="8" name="Frame">
            <a:extLst>
              <a:ext uri="{FF2B5EF4-FFF2-40B4-BE49-F238E27FC236}">
                <a16:creationId xmlns:a16="http://schemas.microsoft.com/office/drawing/2014/main" id="{8221F337-0108-7090-9CF9-9446DDC73B8E}"/>
              </a:ext>
              <a:ext uri="{C183D7F6-B498-43B3-948B-1728B52AA6E4}">
                <adec:decorative xmlns:adec="http://schemas.microsoft.com/office/drawing/2017/decorative" val="1"/>
              </a:ext>
            </a:extLst>
          </p:cNvPr>
          <p:cNvGrpSpPr/>
          <p:nvPr/>
        </p:nvGrpSpPr>
        <p:grpSpPr>
          <a:xfrm>
            <a:off x="-10274" y="-10274"/>
            <a:ext cx="12202276" cy="6878548"/>
            <a:chOff x="-10274" y="-10274"/>
            <a:chExt cx="12202276" cy="6878548"/>
          </a:xfrm>
        </p:grpSpPr>
        <p:sp>
          <p:nvSpPr>
            <p:cNvPr id="9" name="Rectangle 8">
              <a:extLst>
                <a:ext uri="{FF2B5EF4-FFF2-40B4-BE49-F238E27FC236}">
                  <a16:creationId xmlns:a16="http://schemas.microsoft.com/office/drawing/2014/main" id="{6BF6244C-647B-31B3-1D2B-CDFB803A6306}"/>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060041B-C685-7117-323B-E4EB6F2E6063}"/>
                </a:ext>
              </a:extLst>
            </p:cNvPr>
            <p:cNvSpPr/>
            <p:nvPr/>
          </p:nvSpPr>
          <p:spPr>
            <a:xfrm>
              <a:off x="-10274" y="1417272"/>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E92BD49-A137-A431-61AE-761EB5B7F7DD}"/>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1">
            <a:extLst>
              <a:ext uri="{FF2B5EF4-FFF2-40B4-BE49-F238E27FC236}">
                <a16:creationId xmlns:a16="http://schemas.microsoft.com/office/drawing/2014/main" id="{025156E4-74DF-65F1-BD9C-334060848549}"/>
              </a:ext>
            </a:extLst>
          </p:cNvPr>
          <p:cNvSpPr>
            <a:spLocks noGrp="1"/>
          </p:cNvSpPr>
          <p:nvPr>
            <p:ph idx="1"/>
          </p:nvPr>
        </p:nvSpPr>
        <p:spPr>
          <a:xfrm>
            <a:off x="838200" y="1658360"/>
            <a:ext cx="10896600" cy="4351338"/>
          </a:xfrm>
        </p:spPr>
        <p:txBody>
          <a:bodyPr>
            <a:normAutofit/>
          </a:bodyPr>
          <a:lstStyle/>
          <a:p>
            <a:pPr marL="514350" indent="-514350">
              <a:buFont typeface="+mj-lt"/>
              <a:buAutoNum type="arabicPeriod"/>
            </a:pPr>
            <a:r>
              <a:rPr lang="en-US" dirty="0">
                <a:latin typeface="Segoe UI" panose="020B0502040204020203" pitchFamily="34" charset="0"/>
                <a:cs typeface="Segoe UI" panose="020B0502040204020203" pitchFamily="34" charset="0"/>
              </a:rPr>
              <a:t>Current structure</a:t>
            </a:r>
          </a:p>
          <a:p>
            <a:pPr marL="514350" indent="-514350">
              <a:buFont typeface="+mj-lt"/>
              <a:buAutoNum type="arabicPeriod"/>
            </a:pPr>
            <a:r>
              <a:rPr lang="en-US" dirty="0">
                <a:latin typeface="Segoe UI" panose="020B0502040204020203" pitchFamily="34" charset="0"/>
                <a:cs typeface="Segoe UI" panose="020B0502040204020203" pitchFamily="34" charset="0"/>
              </a:rPr>
              <a:t>Agency focus</a:t>
            </a:r>
          </a:p>
          <a:p>
            <a:pPr marL="514350" indent="-514350">
              <a:buFont typeface="+mj-lt"/>
              <a:buAutoNum type="arabicPeriod"/>
            </a:pPr>
            <a:r>
              <a:rPr lang="en-US" dirty="0">
                <a:latin typeface="Segoe UI" panose="020B0502040204020203" pitchFamily="34" charset="0"/>
                <a:cs typeface="Segoe UI" panose="020B0502040204020203" pitchFamily="34" charset="0"/>
              </a:rPr>
              <a:t>Political power focus</a:t>
            </a:r>
          </a:p>
          <a:p>
            <a:pPr marL="514350" indent="-514350">
              <a:buFont typeface="+mj-lt"/>
              <a:buAutoNum type="arabicPeriod"/>
            </a:pPr>
            <a:r>
              <a:rPr lang="en-US" dirty="0">
                <a:latin typeface="Segoe UI" panose="020B0502040204020203" pitchFamily="34" charset="0"/>
                <a:cs typeface="Segoe UI" panose="020B0502040204020203" pitchFamily="34" charset="0"/>
              </a:rPr>
              <a:t>Leadership development focus</a:t>
            </a:r>
          </a:p>
          <a:p>
            <a:pPr marL="514350" indent="-514350">
              <a:buFont typeface="+mj-lt"/>
              <a:buAutoNum type="arabicPeriod"/>
            </a:pPr>
            <a:r>
              <a:rPr lang="en-US" dirty="0">
                <a:latin typeface="Segoe UI" panose="020B0502040204020203" pitchFamily="34" charset="0"/>
                <a:cs typeface="Segoe UI" panose="020B0502040204020203" pitchFamily="34" charset="0"/>
              </a:rPr>
              <a:t>Membership growth and engagement focus</a:t>
            </a:r>
          </a:p>
          <a:p>
            <a:pPr marL="514350" indent="-514350">
              <a:buFont typeface="+mj-lt"/>
              <a:buAutoNum type="arabicPeriod"/>
            </a:pPr>
            <a:endParaRPr lang="en-US" dirty="0">
              <a:latin typeface="Segoe UI" panose="020B0502040204020203" pitchFamily="34" charset="0"/>
              <a:cs typeface="Segoe UI" panose="020B0502040204020203" pitchFamily="34" charset="0"/>
            </a:endParaRPr>
          </a:p>
          <a:p>
            <a:pPr marL="0" indent="0">
              <a:buNone/>
            </a:pPr>
            <a:r>
              <a:rPr lang="en-US" dirty="0">
                <a:latin typeface="Segoe UI" panose="020B0502040204020203" pitchFamily="34" charset="0"/>
                <a:cs typeface="Segoe UI" panose="020B0502040204020203" pitchFamily="34" charset="0"/>
              </a:rPr>
              <a:t>Each idea has its own separate short presentation on the Restructure page that you can download to review and compare with the other ideas</a:t>
            </a:r>
          </a:p>
        </p:txBody>
      </p:sp>
      <p:sp>
        <p:nvSpPr>
          <p:cNvPr id="2" name="Title">
            <a:extLst>
              <a:ext uri="{FF2B5EF4-FFF2-40B4-BE49-F238E27FC236}">
                <a16:creationId xmlns:a16="http://schemas.microsoft.com/office/drawing/2014/main" id="{0C9D927F-CCD4-5BEE-798D-F01713138AF4}"/>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Five Ideas</a:t>
            </a:r>
          </a:p>
        </p:txBody>
      </p:sp>
      <p:pic>
        <p:nvPicPr>
          <p:cNvPr id="4" name="Picture Placeholder 9" descr="A picture containing text, light, traffic, lit&#10;&#10;Description automatically generated">
            <a:extLst>
              <a:ext uri="{FF2B5EF4-FFF2-40B4-BE49-F238E27FC236}">
                <a16:creationId xmlns:a16="http://schemas.microsoft.com/office/drawing/2014/main" id="{F2181F9E-6D4F-3221-4ACA-4A89CF5628B3}"/>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2633495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90338-3FAF-DE6E-6ACA-52AD470B0EB5}"/>
            </a:ext>
          </a:extLst>
        </p:cNvPr>
        <p:cNvGrpSpPr/>
        <p:nvPr/>
      </p:nvGrpSpPr>
      <p:grpSpPr>
        <a:xfrm>
          <a:off x="0" y="0"/>
          <a:ext cx="0" cy="0"/>
          <a:chOff x="0" y="0"/>
          <a:chExt cx="0" cy="0"/>
        </a:xfrm>
      </p:grpSpPr>
      <p:grpSp>
        <p:nvGrpSpPr>
          <p:cNvPr id="7" name="Frame">
            <a:extLst>
              <a:ext uri="{FF2B5EF4-FFF2-40B4-BE49-F238E27FC236}">
                <a16:creationId xmlns:a16="http://schemas.microsoft.com/office/drawing/2014/main" id="{797918FE-8939-5D84-17AA-1D0602212552}"/>
              </a:ext>
              <a:ext uri="{C183D7F6-B498-43B3-948B-1728B52AA6E4}">
                <adec:decorative xmlns:adec="http://schemas.microsoft.com/office/drawing/2017/decorative" val="1"/>
              </a:ext>
            </a:extLst>
          </p:cNvPr>
          <p:cNvGrpSpPr/>
          <p:nvPr/>
        </p:nvGrpSpPr>
        <p:grpSpPr>
          <a:xfrm>
            <a:off x="-10274" y="-10274"/>
            <a:ext cx="12202276" cy="6878547"/>
            <a:chOff x="-10274" y="-10274"/>
            <a:chExt cx="12202276" cy="6878547"/>
          </a:xfrm>
        </p:grpSpPr>
        <p:sp>
          <p:nvSpPr>
            <p:cNvPr id="4" name="Rectangle 3">
              <a:extLst>
                <a:ext uri="{FF2B5EF4-FFF2-40B4-BE49-F238E27FC236}">
                  <a16:creationId xmlns:a16="http://schemas.microsoft.com/office/drawing/2014/main" id="{0DA63A87-2D24-AE93-FC73-6B9BB4AAADAD}"/>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A1D34AB-9CB7-0A73-29EA-DB8C7C22F029}"/>
                </a:ext>
              </a:extLst>
            </p:cNvPr>
            <p:cNvSpPr/>
            <p:nvPr/>
          </p:nvSpPr>
          <p:spPr>
            <a:xfrm>
              <a:off x="-10274" y="1406999"/>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B6B9E44-2C49-BC07-748D-2E77965C810F}"/>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1">
            <a:extLst>
              <a:ext uri="{FF2B5EF4-FFF2-40B4-BE49-F238E27FC236}">
                <a16:creationId xmlns:a16="http://schemas.microsoft.com/office/drawing/2014/main" id="{A84F0E65-A278-9781-749B-9D47ED6C8AD2}"/>
              </a:ext>
            </a:extLst>
          </p:cNvPr>
          <p:cNvSpPr>
            <a:spLocks noGrp="1"/>
          </p:cNvSpPr>
          <p:nvPr>
            <p:ph idx="1"/>
          </p:nvPr>
        </p:nvSpPr>
        <p:spPr>
          <a:xfrm>
            <a:off x="838200" y="1658360"/>
            <a:ext cx="10896600" cy="4351338"/>
          </a:xfrm>
        </p:spPr>
        <p:txBody>
          <a:bodyPr>
            <a:normAutofit/>
          </a:bodyPr>
          <a:lstStyle/>
          <a:p>
            <a:pPr marL="514350" indent="-514350">
              <a:buFont typeface="+mj-lt"/>
              <a:buAutoNum type="arabicPeriod"/>
            </a:pPr>
            <a:r>
              <a:rPr lang="en-US" b="1" dirty="0">
                <a:latin typeface="Segoe UI" panose="020B0502040204020203" pitchFamily="34" charset="0"/>
                <a:cs typeface="Segoe UI" panose="020B0502040204020203" pitchFamily="34" charset="0"/>
              </a:rPr>
              <a:t>Current structure</a:t>
            </a:r>
          </a:p>
          <a:p>
            <a:pPr marL="514350" indent="-514350">
              <a:buFont typeface="+mj-lt"/>
              <a:buAutoNum type="arabicPeriod"/>
            </a:pPr>
            <a:r>
              <a:rPr lang="en-US" dirty="0">
                <a:latin typeface="Segoe UI" panose="020B0502040204020203" pitchFamily="34" charset="0"/>
                <a:cs typeface="Segoe UI" panose="020B0502040204020203" pitchFamily="34" charset="0"/>
              </a:rPr>
              <a:t>Agency focus</a:t>
            </a:r>
          </a:p>
          <a:p>
            <a:pPr marL="514350" indent="-514350">
              <a:buFont typeface="+mj-lt"/>
              <a:buAutoNum type="arabicPeriod"/>
            </a:pPr>
            <a:r>
              <a:rPr lang="en-US" dirty="0">
                <a:latin typeface="Segoe UI" panose="020B0502040204020203" pitchFamily="34" charset="0"/>
                <a:cs typeface="Segoe UI" panose="020B0502040204020203" pitchFamily="34" charset="0"/>
              </a:rPr>
              <a:t>Political power focus</a:t>
            </a:r>
          </a:p>
          <a:p>
            <a:pPr marL="514350" indent="-514350">
              <a:buFont typeface="+mj-lt"/>
              <a:buAutoNum type="arabicPeriod"/>
            </a:pPr>
            <a:r>
              <a:rPr lang="en-US" dirty="0">
                <a:latin typeface="Segoe UI" panose="020B0502040204020203" pitchFamily="34" charset="0"/>
                <a:cs typeface="Segoe UI" panose="020B0502040204020203" pitchFamily="34" charset="0"/>
              </a:rPr>
              <a:t>Leadership development focus</a:t>
            </a:r>
          </a:p>
          <a:p>
            <a:pPr marL="514350" indent="-514350">
              <a:buFont typeface="+mj-lt"/>
              <a:buAutoNum type="arabicPeriod"/>
            </a:pPr>
            <a:r>
              <a:rPr lang="en-US" dirty="0">
                <a:latin typeface="Segoe UI" panose="020B0502040204020203" pitchFamily="34" charset="0"/>
                <a:cs typeface="Segoe UI" panose="020B0502040204020203" pitchFamily="34" charset="0"/>
              </a:rPr>
              <a:t>Membership growth and engagement focus</a:t>
            </a:r>
          </a:p>
          <a:p>
            <a:pPr marL="514350" indent="-514350">
              <a:buFont typeface="+mj-lt"/>
              <a:buAutoNum type="arabicPeriod"/>
            </a:pPr>
            <a:endParaRPr lang="en-US" dirty="0">
              <a:latin typeface="Segoe UI" panose="020B0502040204020203" pitchFamily="34" charset="0"/>
              <a:cs typeface="Segoe UI" panose="020B0502040204020203" pitchFamily="34" charset="0"/>
            </a:endParaRPr>
          </a:p>
          <a:p>
            <a:pPr marL="0" indent="0">
              <a:buNone/>
            </a:pPr>
            <a:r>
              <a:rPr lang="en-US" dirty="0">
                <a:latin typeface="Segoe UI" panose="020B0502040204020203" pitchFamily="34" charset="0"/>
                <a:cs typeface="Segoe UI" panose="020B0502040204020203" pitchFamily="34" charset="0"/>
              </a:rPr>
              <a:t>Summary: Maintain all current roles and bodies.</a:t>
            </a:r>
          </a:p>
        </p:txBody>
      </p:sp>
      <p:sp>
        <p:nvSpPr>
          <p:cNvPr id="2" name="Title">
            <a:extLst>
              <a:ext uri="{FF2B5EF4-FFF2-40B4-BE49-F238E27FC236}">
                <a16:creationId xmlns:a16="http://schemas.microsoft.com/office/drawing/2014/main" id="{DBB0E9BF-DBE1-BA77-70EC-B348CD52E0F1}"/>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Current Structure</a:t>
            </a:r>
          </a:p>
        </p:txBody>
      </p:sp>
      <p:pic>
        <p:nvPicPr>
          <p:cNvPr id="8" name="Picture Placeholder 9" descr="A picture containing text, light, traffic, lit&#10;&#10;Description automatically generated">
            <a:extLst>
              <a:ext uri="{FF2B5EF4-FFF2-40B4-BE49-F238E27FC236}">
                <a16:creationId xmlns:a16="http://schemas.microsoft.com/office/drawing/2014/main" id="{6DFC7235-197C-76B6-A96F-89D234C6D1A2}"/>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90149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18B59-7C73-539E-3F1E-9C702183A870}"/>
            </a:ext>
          </a:extLst>
        </p:cNvPr>
        <p:cNvGrpSpPr/>
        <p:nvPr/>
      </p:nvGrpSpPr>
      <p:grpSpPr>
        <a:xfrm>
          <a:off x="0" y="0"/>
          <a:ext cx="0" cy="0"/>
          <a:chOff x="0" y="0"/>
          <a:chExt cx="0" cy="0"/>
        </a:xfrm>
      </p:grpSpPr>
      <p:grpSp>
        <p:nvGrpSpPr>
          <p:cNvPr id="19" name="Frame">
            <a:extLst>
              <a:ext uri="{FF2B5EF4-FFF2-40B4-BE49-F238E27FC236}">
                <a16:creationId xmlns:a16="http://schemas.microsoft.com/office/drawing/2014/main" id="{8B797BC5-22D8-42D8-E929-025E3492A680}"/>
              </a:ext>
              <a:ext uri="{C183D7F6-B498-43B3-948B-1728B52AA6E4}">
                <adec:decorative xmlns:adec="http://schemas.microsoft.com/office/drawing/2017/decorative" val="1"/>
              </a:ext>
            </a:extLst>
          </p:cNvPr>
          <p:cNvGrpSpPr/>
          <p:nvPr/>
        </p:nvGrpSpPr>
        <p:grpSpPr>
          <a:xfrm>
            <a:off x="-10274" y="-10274"/>
            <a:ext cx="12202276" cy="6878547"/>
            <a:chOff x="-10274" y="-10274"/>
            <a:chExt cx="12202276" cy="6878547"/>
          </a:xfrm>
        </p:grpSpPr>
        <p:sp>
          <p:nvSpPr>
            <p:cNvPr id="20" name="Rectangle 19">
              <a:extLst>
                <a:ext uri="{FF2B5EF4-FFF2-40B4-BE49-F238E27FC236}">
                  <a16:creationId xmlns:a16="http://schemas.microsoft.com/office/drawing/2014/main" id="{46EECC20-186D-0177-4FAE-7C3564B9CEB8}"/>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335FBBF-B17B-B14C-1244-8A02A9741C5F}"/>
                </a:ext>
              </a:extLst>
            </p:cNvPr>
            <p:cNvSpPr/>
            <p:nvPr/>
          </p:nvSpPr>
          <p:spPr>
            <a:xfrm>
              <a:off x="-10274" y="1406999"/>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FE03BD1-C72A-52D2-52D7-43F34EF09947}"/>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Member-Level Layers" descr="A collection of boxes representing the dominant region-based layer of the current structure and the secondary agency-based layer. Specific boxes indicate regional officer and local officer roles in the region layer as well as the meet and confer team in the agency layer.">
            <a:extLst>
              <a:ext uri="{FF2B5EF4-FFF2-40B4-BE49-F238E27FC236}">
                <a16:creationId xmlns:a16="http://schemas.microsoft.com/office/drawing/2014/main" id="{357D7B2D-E019-568C-A933-873D006BD92B}"/>
              </a:ext>
            </a:extLst>
          </p:cNvPr>
          <p:cNvGrpSpPr/>
          <p:nvPr/>
        </p:nvGrpSpPr>
        <p:grpSpPr>
          <a:xfrm>
            <a:off x="1071880" y="1609056"/>
            <a:ext cx="10515600" cy="4657683"/>
            <a:chOff x="1071880" y="1609056"/>
            <a:chExt cx="10515600" cy="4657683"/>
          </a:xfrm>
        </p:grpSpPr>
        <p:sp>
          <p:nvSpPr>
            <p:cNvPr id="10" name="Rectangle 9">
              <a:extLst>
                <a:ext uri="{FF2B5EF4-FFF2-40B4-BE49-F238E27FC236}">
                  <a16:creationId xmlns:a16="http://schemas.microsoft.com/office/drawing/2014/main" id="{252312F3-5D60-B600-5F6E-B7D913C20F15}"/>
                </a:ext>
              </a:extLst>
            </p:cNvPr>
            <p:cNvSpPr/>
            <p:nvPr/>
          </p:nvSpPr>
          <p:spPr>
            <a:xfrm>
              <a:off x="1071880" y="1609056"/>
              <a:ext cx="10515600" cy="3618396"/>
            </a:xfrm>
            <a:prstGeom prst="rect">
              <a:avLst/>
            </a:prstGeom>
            <a:solidFill>
              <a:schemeClr val="accent1">
                <a:lumMod val="50000"/>
              </a:schemeClr>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latin typeface="Segoe UI" panose="020B0502040204020203" pitchFamily="34" charset="0"/>
                  <a:cs typeface="Segoe UI" panose="020B0502040204020203" pitchFamily="34" charset="0"/>
                </a:rPr>
                <a:t>Region X</a:t>
              </a:r>
            </a:p>
            <a:p>
              <a:pPr algn="ctr"/>
              <a:r>
                <a:rPr lang="en-US" sz="2400" dirty="0">
                  <a:latin typeface="Segoe UI" panose="020B0502040204020203" pitchFamily="34" charset="0"/>
                  <a:cs typeface="Segoe UI" panose="020B0502040204020203" pitchFamily="34" charset="0"/>
                </a:rPr>
                <a:t>(worksite-based)</a:t>
              </a:r>
            </a:p>
          </p:txBody>
        </p:sp>
        <p:sp>
          <p:nvSpPr>
            <p:cNvPr id="13" name="Rectangle 12">
              <a:extLst>
                <a:ext uri="{FF2B5EF4-FFF2-40B4-BE49-F238E27FC236}">
                  <a16:creationId xmlns:a16="http://schemas.microsoft.com/office/drawing/2014/main" id="{B704F97A-4C4F-AD4E-9756-4B63BC5840B7}"/>
                </a:ext>
              </a:extLst>
            </p:cNvPr>
            <p:cNvSpPr/>
            <p:nvPr/>
          </p:nvSpPr>
          <p:spPr>
            <a:xfrm>
              <a:off x="1071880" y="5227452"/>
              <a:ext cx="10515600" cy="1039287"/>
            </a:xfrm>
            <a:prstGeom prst="rect">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latin typeface="Segoe UI" panose="020B0502040204020203" pitchFamily="34" charset="0"/>
                  <a:cs typeface="Segoe UI" panose="020B0502040204020203" pitchFamily="34" charset="0"/>
                </a:rPr>
                <a:t>Agency X</a:t>
              </a:r>
            </a:p>
          </p:txBody>
        </p:sp>
        <p:sp>
          <p:nvSpPr>
            <p:cNvPr id="12" name="Rectangle 11">
              <a:extLst>
                <a:ext uri="{FF2B5EF4-FFF2-40B4-BE49-F238E27FC236}">
                  <a16:creationId xmlns:a16="http://schemas.microsoft.com/office/drawing/2014/main" id="{F9FFD42A-56DE-97C3-B13A-74A3A0B1DB25}"/>
                </a:ext>
              </a:extLst>
            </p:cNvPr>
            <p:cNvSpPr/>
            <p:nvPr/>
          </p:nvSpPr>
          <p:spPr>
            <a:xfrm>
              <a:off x="6542716" y="2886502"/>
              <a:ext cx="4847924" cy="225802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Segoe UI" panose="020B0502040204020203" pitchFamily="34" charset="0"/>
                  <a:cs typeface="Segoe UI" panose="020B0502040204020203" pitchFamily="34" charset="0"/>
                </a:rPr>
                <a:t>Local X02</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President</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Vice President</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Treasurer</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Secretary</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Membership Secretary</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Delegates</a:t>
              </a:r>
            </a:p>
          </p:txBody>
        </p:sp>
        <p:sp>
          <p:nvSpPr>
            <p:cNvPr id="11" name="Rectangle 10">
              <a:extLst>
                <a:ext uri="{FF2B5EF4-FFF2-40B4-BE49-F238E27FC236}">
                  <a16:creationId xmlns:a16="http://schemas.microsoft.com/office/drawing/2014/main" id="{77CA2948-622B-613A-A0F0-D075804D5674}"/>
                </a:ext>
              </a:extLst>
            </p:cNvPr>
            <p:cNvSpPr/>
            <p:nvPr/>
          </p:nvSpPr>
          <p:spPr>
            <a:xfrm>
              <a:off x="1258446" y="2886503"/>
              <a:ext cx="4847924" cy="225803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Segoe UI" panose="020B0502040204020203" pitchFamily="34" charset="0"/>
                  <a:cs typeface="Segoe UI" panose="020B0502040204020203" pitchFamily="34" charset="0"/>
                </a:rPr>
                <a:t>Local X01</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President</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Vice President</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Treasurer</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Secretary</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Membership Secretary</a:t>
              </a:r>
            </a:p>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Delegates</a:t>
              </a:r>
            </a:p>
          </p:txBody>
        </p:sp>
        <p:sp>
          <p:nvSpPr>
            <p:cNvPr id="14" name="Rectangle 13">
              <a:extLst>
                <a:ext uri="{FF2B5EF4-FFF2-40B4-BE49-F238E27FC236}">
                  <a16:creationId xmlns:a16="http://schemas.microsoft.com/office/drawing/2014/main" id="{5F33F113-17BD-634F-AE52-092D298807D2}"/>
                </a:ext>
              </a:extLst>
            </p:cNvPr>
            <p:cNvSpPr/>
            <p:nvPr/>
          </p:nvSpPr>
          <p:spPr>
            <a:xfrm>
              <a:off x="3900581" y="5694004"/>
              <a:ext cx="4847924" cy="51861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Segoe UI" panose="020B0502040204020203" pitchFamily="34" charset="0"/>
                  <a:cs typeface="Segoe UI" panose="020B0502040204020203" pitchFamily="34" charset="0"/>
                </a:rPr>
                <a:t>Meet and Confer Team</a:t>
              </a:r>
            </a:p>
          </p:txBody>
        </p:sp>
        <p:sp>
          <p:nvSpPr>
            <p:cNvPr id="8" name="Rectangle 7">
              <a:extLst>
                <a:ext uri="{FF2B5EF4-FFF2-40B4-BE49-F238E27FC236}">
                  <a16:creationId xmlns:a16="http://schemas.microsoft.com/office/drawing/2014/main" id="{E207CB10-BC29-0634-056E-CEE1CC78C956}"/>
                </a:ext>
              </a:extLst>
            </p:cNvPr>
            <p:cNvSpPr/>
            <p:nvPr/>
          </p:nvSpPr>
          <p:spPr>
            <a:xfrm>
              <a:off x="1258446" y="2429454"/>
              <a:ext cx="2911447" cy="40221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Regional Director</a:t>
              </a:r>
            </a:p>
          </p:txBody>
        </p:sp>
        <p:sp>
          <p:nvSpPr>
            <p:cNvPr id="9" name="Rectangle 8">
              <a:extLst>
                <a:ext uri="{FF2B5EF4-FFF2-40B4-BE49-F238E27FC236}">
                  <a16:creationId xmlns:a16="http://schemas.microsoft.com/office/drawing/2014/main" id="{6899FB49-BFF0-CF7E-DB9B-AEEFD3CA866F}"/>
                </a:ext>
              </a:extLst>
            </p:cNvPr>
            <p:cNvSpPr/>
            <p:nvPr/>
          </p:nvSpPr>
          <p:spPr>
            <a:xfrm>
              <a:off x="4169893" y="2429454"/>
              <a:ext cx="4012053" cy="40221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Regional Steward Director</a:t>
              </a:r>
            </a:p>
          </p:txBody>
        </p:sp>
        <p:sp>
          <p:nvSpPr>
            <p:cNvPr id="17" name="Rectangle 16">
              <a:extLst>
                <a:ext uri="{FF2B5EF4-FFF2-40B4-BE49-F238E27FC236}">
                  <a16:creationId xmlns:a16="http://schemas.microsoft.com/office/drawing/2014/main" id="{381C8F10-70DA-CAA4-C6E7-7D2BAE48B0FB}"/>
                </a:ext>
              </a:extLst>
            </p:cNvPr>
            <p:cNvSpPr/>
            <p:nvPr/>
          </p:nvSpPr>
          <p:spPr>
            <a:xfrm>
              <a:off x="8178716" y="2429454"/>
              <a:ext cx="3211924" cy="40221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tx1"/>
                  </a:solidFill>
                  <a:latin typeface="Segoe UI" panose="020B0502040204020203" pitchFamily="34" charset="0"/>
                  <a:cs typeface="Segoe UI" panose="020B0502040204020203" pitchFamily="34" charset="0"/>
                </a:rPr>
                <a:t>Regional negotiator</a:t>
              </a:r>
            </a:p>
          </p:txBody>
        </p:sp>
      </p:grpSp>
      <p:sp>
        <p:nvSpPr>
          <p:cNvPr id="2" name="Title" descr="A ">
            <a:extLst>
              <a:ext uri="{FF2B5EF4-FFF2-40B4-BE49-F238E27FC236}">
                <a16:creationId xmlns:a16="http://schemas.microsoft.com/office/drawing/2014/main" id="{6C158078-10B2-ED2A-635F-8D7A8ACF2CD3}"/>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Current Structure: Member-Level Layers</a:t>
            </a:r>
          </a:p>
        </p:txBody>
      </p:sp>
    </p:spTree>
    <p:extLst>
      <p:ext uri="{BB962C8B-B14F-4D97-AF65-F5344CB8AC3E}">
        <p14:creationId xmlns:p14="http://schemas.microsoft.com/office/powerpoint/2010/main" val="190796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6BDE-AC64-94D1-B362-3A10D19AC714}"/>
            </a:ext>
          </a:extLst>
        </p:cNvPr>
        <p:cNvGrpSpPr/>
        <p:nvPr/>
      </p:nvGrpSpPr>
      <p:grpSpPr>
        <a:xfrm>
          <a:off x="0" y="0"/>
          <a:ext cx="0" cy="0"/>
          <a:chOff x="0" y="0"/>
          <a:chExt cx="0" cy="0"/>
        </a:xfrm>
      </p:grpSpPr>
      <p:grpSp>
        <p:nvGrpSpPr>
          <p:cNvPr id="8" name="Frame">
            <a:extLst>
              <a:ext uri="{FF2B5EF4-FFF2-40B4-BE49-F238E27FC236}">
                <a16:creationId xmlns:a16="http://schemas.microsoft.com/office/drawing/2014/main" id="{637C4300-8B85-81BB-2327-613076CAE71B}"/>
              </a:ext>
              <a:ext uri="{C183D7F6-B498-43B3-948B-1728B52AA6E4}">
                <adec:decorative xmlns:adec="http://schemas.microsoft.com/office/drawing/2017/decorative" val="1"/>
              </a:ext>
            </a:extLst>
          </p:cNvPr>
          <p:cNvGrpSpPr/>
          <p:nvPr/>
        </p:nvGrpSpPr>
        <p:grpSpPr>
          <a:xfrm>
            <a:off x="-10274" y="-10274"/>
            <a:ext cx="12202276" cy="6878548"/>
            <a:chOff x="-10274" y="-10274"/>
            <a:chExt cx="12202276" cy="6878548"/>
          </a:xfrm>
        </p:grpSpPr>
        <p:sp>
          <p:nvSpPr>
            <p:cNvPr id="9" name="Rectangle 8">
              <a:extLst>
                <a:ext uri="{FF2B5EF4-FFF2-40B4-BE49-F238E27FC236}">
                  <a16:creationId xmlns:a16="http://schemas.microsoft.com/office/drawing/2014/main" id="{B7EA0C7F-61A1-8C5A-64FB-439166769AC3}"/>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7D943DA-45F4-F98E-6ECC-562FFD16F2F4}"/>
                </a:ext>
              </a:extLst>
            </p:cNvPr>
            <p:cNvSpPr/>
            <p:nvPr/>
          </p:nvSpPr>
          <p:spPr>
            <a:xfrm>
              <a:off x="-10274" y="1417272"/>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5CEA736-9A30-2969-94EB-37025F81A4F0}"/>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1">
            <a:extLst>
              <a:ext uri="{FF2B5EF4-FFF2-40B4-BE49-F238E27FC236}">
                <a16:creationId xmlns:a16="http://schemas.microsoft.com/office/drawing/2014/main" id="{7C2649F6-39B0-FB81-D777-EE1A3D039832}"/>
              </a:ext>
            </a:extLst>
          </p:cNvPr>
          <p:cNvSpPr>
            <a:spLocks noGrp="1"/>
          </p:cNvSpPr>
          <p:nvPr>
            <p:ph idx="1"/>
          </p:nvPr>
        </p:nvSpPr>
        <p:spPr>
          <a:xfrm>
            <a:off x="838200" y="1658360"/>
            <a:ext cx="10896600" cy="4645444"/>
          </a:xfrm>
        </p:spPr>
        <p:txBody>
          <a:bodyPr>
            <a:normAutofit/>
          </a:bodyPr>
          <a:lstStyle/>
          <a:p>
            <a:pPr rtl="0">
              <a:spcBef>
                <a:spcPts val="0"/>
              </a:spcBef>
              <a:spcAft>
                <a:spcPts val="0"/>
              </a:spcAft>
            </a:pPr>
            <a:r>
              <a:rPr lang="en-US" i="0" u="none" strike="noStrike" dirty="0">
                <a:solidFill>
                  <a:srgbClr val="000000"/>
                </a:solidFill>
                <a:effectLst/>
                <a:latin typeface="Segoe UI" panose="020B0502040204020203" pitchFamily="34" charset="0"/>
                <a:cs typeface="Segoe UI" panose="020B0502040204020203" pitchFamily="34" charset="0"/>
              </a:rPr>
              <a:t>Appointed</a:t>
            </a:r>
            <a:endParaRPr lang="en-US" dirty="0">
              <a:solidFill>
                <a:srgbClr val="000000"/>
              </a:solidFill>
              <a:latin typeface="Segoe UI" panose="020B0502040204020203" pitchFamily="34" charset="0"/>
              <a:cs typeface="Segoe UI" panose="020B0502040204020203" pitchFamily="34" charset="0"/>
            </a:endParaRPr>
          </a:p>
          <a:p>
            <a:pPr lvl="1">
              <a:spcBef>
                <a:spcPts val="0"/>
              </a:spcBef>
            </a:pPr>
            <a:r>
              <a:rPr lang="en-US" b="1" dirty="0">
                <a:solidFill>
                  <a:srgbClr val="000000"/>
                </a:solidFill>
                <a:latin typeface="Segoe UI" panose="020B0502040204020203" pitchFamily="34" charset="0"/>
                <a:cs typeface="Segoe UI" panose="020B0502040204020203" pitchFamily="34" charset="0"/>
              </a:rPr>
              <a:t>Meet and confer team members</a:t>
            </a:r>
            <a:r>
              <a:rPr lang="en-US" dirty="0">
                <a:solidFill>
                  <a:srgbClr val="000000"/>
                </a:solidFill>
                <a:latin typeface="Segoe UI" panose="020B0502040204020203" pitchFamily="34" charset="0"/>
                <a:cs typeface="Segoe UI" panose="020B0502040204020203" pitchFamily="34" charset="0"/>
              </a:rPr>
              <a:t>, appointed by statewide meet and confer chair at recommendation of agency meet and confer chair</a:t>
            </a:r>
            <a:endParaRPr lang="en-US" i="0" u="none" strike="noStrike" dirty="0">
              <a:solidFill>
                <a:srgbClr val="000000"/>
              </a:solidFill>
              <a:effectLst/>
              <a:latin typeface="Segoe UI" panose="020B0502040204020203" pitchFamily="34" charset="0"/>
              <a:cs typeface="Segoe UI" panose="020B0502040204020203" pitchFamily="34" charset="0"/>
            </a:endParaRPr>
          </a:p>
          <a:p>
            <a:pPr>
              <a:spcBef>
                <a:spcPts val="0"/>
              </a:spcBef>
            </a:pPr>
            <a:r>
              <a:rPr lang="en-US" dirty="0">
                <a:solidFill>
                  <a:srgbClr val="000000"/>
                </a:solidFill>
                <a:latin typeface="Segoe UI" panose="020B0502040204020203" pitchFamily="34" charset="0"/>
                <a:cs typeface="Segoe UI" panose="020B0502040204020203" pitchFamily="34" charset="0"/>
              </a:rPr>
              <a:t>Volunteer</a:t>
            </a:r>
          </a:p>
          <a:p>
            <a:pPr lvl="1">
              <a:spcBef>
                <a:spcPts val="0"/>
              </a:spcBef>
            </a:pPr>
            <a:r>
              <a:rPr lang="en-US" b="1" dirty="0">
                <a:solidFill>
                  <a:srgbClr val="000000"/>
                </a:solidFill>
                <a:latin typeface="Segoe UI" panose="020B0502040204020203" pitchFamily="34" charset="0"/>
                <a:cs typeface="Segoe UI" panose="020B0502040204020203" pitchFamily="34" charset="0"/>
              </a:rPr>
              <a:t>Stewards</a:t>
            </a:r>
            <a:r>
              <a:rPr lang="en-US" dirty="0">
                <a:solidFill>
                  <a:srgbClr val="000000"/>
                </a:solidFill>
                <a:latin typeface="Segoe UI" panose="020B0502040204020203" pitchFamily="34" charset="0"/>
                <a:cs typeface="Segoe UI" panose="020B0502040204020203" pitchFamily="34" charset="0"/>
              </a:rPr>
              <a:t>, region level</a:t>
            </a:r>
          </a:p>
          <a:p>
            <a:pPr lvl="1">
              <a:spcBef>
                <a:spcPts val="0"/>
              </a:spcBef>
            </a:pPr>
            <a:r>
              <a:rPr lang="en-US" b="1" i="0" u="none" strike="noStrike" dirty="0">
                <a:solidFill>
                  <a:srgbClr val="000000"/>
                </a:solidFill>
                <a:effectLst/>
                <a:latin typeface="Segoe UI" panose="020B0502040204020203" pitchFamily="34" charset="0"/>
                <a:cs typeface="Segoe UI" panose="020B0502040204020203" pitchFamily="34" charset="0"/>
              </a:rPr>
              <a:t>Leader of Contract Action Team (LCAT)</a:t>
            </a:r>
            <a:r>
              <a:rPr lang="en-US" i="0" u="none" strike="noStrike" dirty="0">
                <a:solidFill>
                  <a:srgbClr val="000000"/>
                </a:solidFill>
                <a:effectLst/>
                <a:latin typeface="Segoe UI" panose="020B0502040204020203" pitchFamily="34" charset="0"/>
                <a:cs typeface="Segoe UI" panose="020B0502040204020203" pitchFamily="34" charset="0"/>
              </a:rPr>
              <a:t>, region/local level</a:t>
            </a:r>
          </a:p>
          <a:p>
            <a:pPr lvl="1">
              <a:spcBef>
                <a:spcPts val="0"/>
              </a:spcBef>
            </a:pPr>
            <a:r>
              <a:rPr lang="en-US" b="1" i="0" u="none" strike="noStrike" dirty="0">
                <a:solidFill>
                  <a:srgbClr val="000000"/>
                </a:solidFill>
                <a:effectLst/>
                <a:latin typeface="Segoe UI" panose="020B0502040204020203" pitchFamily="34" charset="0"/>
                <a:cs typeface="Segoe UI" panose="020B0502040204020203" pitchFamily="34" charset="0"/>
              </a:rPr>
              <a:t>Contract Action Team (CAT)</a:t>
            </a:r>
            <a:r>
              <a:rPr lang="en-US" i="0" u="none" strike="noStrike" dirty="0">
                <a:solidFill>
                  <a:srgbClr val="000000"/>
                </a:solidFill>
                <a:effectLst/>
                <a:latin typeface="Segoe UI" panose="020B0502040204020203" pitchFamily="34" charset="0"/>
                <a:cs typeface="Segoe UI" panose="020B0502040204020203" pitchFamily="34" charset="0"/>
              </a:rPr>
              <a:t>, region/local level</a:t>
            </a:r>
          </a:p>
          <a:p>
            <a:pPr lvl="1">
              <a:spcBef>
                <a:spcPts val="0"/>
              </a:spcBef>
            </a:pPr>
            <a:r>
              <a:rPr lang="en-US" b="1" i="0" u="none" strike="noStrike" dirty="0">
                <a:solidFill>
                  <a:srgbClr val="000000"/>
                </a:solidFill>
                <a:effectLst/>
                <a:latin typeface="Segoe UI" panose="020B0502040204020203" pitchFamily="34" charset="0"/>
                <a:cs typeface="Segoe UI" panose="020B0502040204020203" pitchFamily="34" charset="0"/>
              </a:rPr>
              <a:t>Membership committee</a:t>
            </a:r>
            <a:r>
              <a:rPr lang="en-US" i="0" u="none" strike="noStrike" dirty="0">
                <a:solidFill>
                  <a:srgbClr val="000000"/>
                </a:solidFill>
                <a:effectLst/>
                <a:latin typeface="Segoe UI" panose="020B0502040204020203" pitchFamily="34" charset="0"/>
                <a:cs typeface="Segoe UI" panose="020B0502040204020203" pitchFamily="34" charset="0"/>
              </a:rPr>
              <a:t>, local </a:t>
            </a:r>
            <a:r>
              <a:rPr lang="en-US" dirty="0">
                <a:solidFill>
                  <a:srgbClr val="000000"/>
                </a:solidFill>
                <a:latin typeface="Segoe UI" panose="020B0502040204020203" pitchFamily="34" charset="0"/>
                <a:cs typeface="Segoe UI" panose="020B0502040204020203" pitchFamily="34" charset="0"/>
              </a:rPr>
              <a:t>level (at some locals)</a:t>
            </a:r>
          </a:p>
        </p:txBody>
      </p:sp>
      <p:sp>
        <p:nvSpPr>
          <p:cNvPr id="2" name="Title">
            <a:extLst>
              <a:ext uri="{FF2B5EF4-FFF2-40B4-BE49-F238E27FC236}">
                <a16:creationId xmlns:a16="http://schemas.microsoft.com/office/drawing/2014/main" id="{25B736D2-BD9B-2FFE-AC92-86E47AEBE635}"/>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Appointed and Volunteer Roles</a:t>
            </a:r>
          </a:p>
        </p:txBody>
      </p:sp>
      <p:pic>
        <p:nvPicPr>
          <p:cNvPr id="4" name="Picture Placeholder 9" descr="A picture containing text, light, traffic, lit&#10;&#10;Description automatically generated">
            <a:extLst>
              <a:ext uri="{FF2B5EF4-FFF2-40B4-BE49-F238E27FC236}">
                <a16:creationId xmlns:a16="http://schemas.microsoft.com/office/drawing/2014/main" id="{FD2E01A5-8CA2-C73B-F0BE-BF240386E4EB}"/>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698088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1C4CA-DD3C-4268-F6A3-1042847E53ED}"/>
            </a:ext>
          </a:extLst>
        </p:cNvPr>
        <p:cNvGrpSpPr/>
        <p:nvPr/>
      </p:nvGrpSpPr>
      <p:grpSpPr>
        <a:xfrm>
          <a:off x="0" y="0"/>
          <a:ext cx="0" cy="0"/>
          <a:chOff x="0" y="0"/>
          <a:chExt cx="0" cy="0"/>
        </a:xfrm>
      </p:grpSpPr>
      <p:grpSp>
        <p:nvGrpSpPr>
          <p:cNvPr id="8" name="Frame">
            <a:extLst>
              <a:ext uri="{FF2B5EF4-FFF2-40B4-BE49-F238E27FC236}">
                <a16:creationId xmlns:a16="http://schemas.microsoft.com/office/drawing/2014/main" id="{B5B630AD-FC16-F4A9-4774-E03045409F80}"/>
              </a:ext>
              <a:ext uri="{C183D7F6-B498-43B3-948B-1728B52AA6E4}">
                <adec:decorative xmlns:adec="http://schemas.microsoft.com/office/drawing/2017/decorative" val="1"/>
              </a:ext>
            </a:extLst>
          </p:cNvPr>
          <p:cNvGrpSpPr/>
          <p:nvPr/>
        </p:nvGrpSpPr>
        <p:grpSpPr>
          <a:xfrm>
            <a:off x="-10274" y="-10274"/>
            <a:ext cx="12202276" cy="6878548"/>
            <a:chOff x="-10274" y="-10274"/>
            <a:chExt cx="12202276" cy="6878548"/>
          </a:xfrm>
        </p:grpSpPr>
        <p:sp>
          <p:nvSpPr>
            <p:cNvPr id="9" name="Rectangle 8">
              <a:extLst>
                <a:ext uri="{FF2B5EF4-FFF2-40B4-BE49-F238E27FC236}">
                  <a16:creationId xmlns:a16="http://schemas.microsoft.com/office/drawing/2014/main" id="{EED1BC73-894E-7F73-6E18-1C41D02E689C}"/>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C8C60F1-12CA-7BB4-D8C7-BE78087FA609}"/>
                </a:ext>
              </a:extLst>
            </p:cNvPr>
            <p:cNvSpPr/>
            <p:nvPr/>
          </p:nvSpPr>
          <p:spPr>
            <a:xfrm>
              <a:off x="-10274" y="1417272"/>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BF193ED-875E-D9D9-BC3A-59316A63C7EC}"/>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1">
            <a:extLst>
              <a:ext uri="{FF2B5EF4-FFF2-40B4-BE49-F238E27FC236}">
                <a16:creationId xmlns:a16="http://schemas.microsoft.com/office/drawing/2014/main" id="{178242D2-D5AD-8624-6F0E-F31038AC4E13}"/>
              </a:ext>
            </a:extLst>
          </p:cNvPr>
          <p:cNvSpPr>
            <a:spLocks noGrp="1"/>
          </p:cNvSpPr>
          <p:nvPr>
            <p:ph idx="1"/>
          </p:nvPr>
        </p:nvSpPr>
        <p:spPr>
          <a:xfrm>
            <a:off x="838200" y="1658360"/>
            <a:ext cx="10896600" cy="4645444"/>
          </a:xfrm>
        </p:spPr>
        <p:txBody>
          <a:bodyPr>
            <a:normAutofit/>
          </a:bodyPr>
          <a:lstStyle/>
          <a:p>
            <a:r>
              <a:rPr lang="en-US" b="1" dirty="0">
                <a:latin typeface="Segoe UI" panose="020B0502040204020203" pitchFamily="34" charset="0"/>
                <a:cs typeface="Segoe UI" panose="020B0502040204020203" pitchFamily="34" charset="0"/>
              </a:rPr>
              <a:t>Total number of elected roles </a:t>
            </a:r>
            <a:r>
              <a:rPr lang="en-US" dirty="0">
                <a:latin typeface="Segoe UI" panose="020B0502040204020203" pitchFamily="34" charset="0"/>
                <a:cs typeface="Segoe UI" panose="020B0502040204020203" pitchFamily="34" charset="0"/>
              </a:rPr>
              <a:t>(not counting delegates): </a:t>
            </a:r>
            <a:r>
              <a:rPr lang="en-US" b="1" dirty="0">
                <a:latin typeface="Segoe UI" panose="020B0502040204020203" pitchFamily="34" charset="0"/>
                <a:cs typeface="Segoe UI" panose="020B0502040204020203" pitchFamily="34" charset="0"/>
              </a:rPr>
              <a:t>288</a:t>
            </a:r>
          </a:p>
          <a:p>
            <a:pPr lvl="1"/>
            <a:r>
              <a:rPr lang="en-US" dirty="0">
                <a:latin typeface="Segoe UI" panose="020B0502040204020203" pitchFamily="34" charset="0"/>
                <a:cs typeface="Segoe UI" panose="020B0502040204020203" pitchFamily="34" charset="0"/>
              </a:rPr>
              <a:t>(3 regional officers) x (21 regions) = 		63 regional roles</a:t>
            </a:r>
          </a:p>
          <a:p>
            <a:pPr lvl="1"/>
            <a:r>
              <a:rPr lang="en-US" dirty="0">
                <a:latin typeface="Segoe UI" panose="020B0502040204020203" pitchFamily="34" charset="0"/>
                <a:cs typeface="Segoe UI" panose="020B0502040204020203" pitchFamily="34" charset="0"/>
              </a:rPr>
              <a:t>(5 local officers) x (39 locals) = 			195 local roles</a:t>
            </a:r>
          </a:p>
          <a:p>
            <a:pPr lvl="1"/>
            <a:r>
              <a:rPr lang="en-US" dirty="0">
                <a:latin typeface="Segoe UI" panose="020B0502040204020203" pitchFamily="34" charset="0"/>
                <a:cs typeface="Segoe UI" panose="020B0502040204020203" pitchFamily="34" charset="0"/>
              </a:rPr>
              <a:t>(1 meet and confer chair) x (~30 agencies) = 	30 agency roles</a:t>
            </a:r>
          </a:p>
          <a:p>
            <a:r>
              <a:rPr lang="en-US" b="1" dirty="0">
                <a:latin typeface="Segoe UI" panose="020B0502040204020203" pitchFamily="34" charset="0"/>
                <a:cs typeface="Segoe UI" panose="020B0502040204020203" pitchFamily="34" charset="0"/>
              </a:rPr>
              <a:t>Finance</a:t>
            </a:r>
            <a:endParaRPr lang="en-US" dirty="0">
              <a:latin typeface="Segoe UI" panose="020B0502040204020203" pitchFamily="34" charset="0"/>
              <a:cs typeface="Segoe UI" panose="020B0502040204020203" pitchFamily="34" charset="0"/>
            </a:endParaRPr>
          </a:p>
          <a:p>
            <a:pPr lvl="1"/>
            <a:r>
              <a:rPr lang="en-US" dirty="0">
                <a:latin typeface="Segoe UI" panose="020B0502040204020203" pitchFamily="34" charset="0"/>
                <a:cs typeface="Segoe UI" panose="020B0502040204020203" pitchFamily="34" charset="0"/>
              </a:rPr>
              <a:t>Locals receive a designated dollar amount per member</a:t>
            </a:r>
          </a:p>
        </p:txBody>
      </p:sp>
      <p:sp>
        <p:nvSpPr>
          <p:cNvPr id="2" name="Title">
            <a:extLst>
              <a:ext uri="{FF2B5EF4-FFF2-40B4-BE49-F238E27FC236}">
                <a16:creationId xmlns:a16="http://schemas.microsoft.com/office/drawing/2014/main" id="{E34754A2-3270-20FC-E2AA-E75A8C903DAD}"/>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Member-Level Details</a:t>
            </a:r>
          </a:p>
        </p:txBody>
      </p:sp>
      <p:pic>
        <p:nvPicPr>
          <p:cNvPr id="4" name="Picture Placeholder 9" descr="A picture containing text, light, traffic, lit&#10;&#10;Description automatically generated">
            <a:extLst>
              <a:ext uri="{FF2B5EF4-FFF2-40B4-BE49-F238E27FC236}">
                <a16:creationId xmlns:a16="http://schemas.microsoft.com/office/drawing/2014/main" id="{2D31C3D1-BAD8-A75A-B522-6213A535BCBE}"/>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193625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EFF30-4F17-CEB2-C799-580F7584E6D3}"/>
            </a:ext>
          </a:extLst>
        </p:cNvPr>
        <p:cNvGrpSpPr/>
        <p:nvPr/>
      </p:nvGrpSpPr>
      <p:grpSpPr>
        <a:xfrm>
          <a:off x="0" y="0"/>
          <a:ext cx="0" cy="0"/>
          <a:chOff x="0" y="0"/>
          <a:chExt cx="0" cy="0"/>
        </a:xfrm>
      </p:grpSpPr>
      <p:grpSp>
        <p:nvGrpSpPr>
          <p:cNvPr id="10" name="Frame">
            <a:extLst>
              <a:ext uri="{FF2B5EF4-FFF2-40B4-BE49-F238E27FC236}">
                <a16:creationId xmlns:a16="http://schemas.microsoft.com/office/drawing/2014/main" id="{860C477D-080D-57EC-164E-9151CA6312D8}"/>
              </a:ext>
              <a:ext uri="{C183D7F6-B498-43B3-948B-1728B52AA6E4}">
                <adec:decorative xmlns:adec="http://schemas.microsoft.com/office/drawing/2017/decorative" val="1"/>
              </a:ext>
            </a:extLst>
          </p:cNvPr>
          <p:cNvGrpSpPr/>
          <p:nvPr/>
        </p:nvGrpSpPr>
        <p:grpSpPr>
          <a:xfrm>
            <a:off x="-10274" y="-10274"/>
            <a:ext cx="12202276" cy="6878547"/>
            <a:chOff x="-10274" y="-10274"/>
            <a:chExt cx="12202276" cy="6878547"/>
          </a:xfrm>
        </p:grpSpPr>
        <p:sp>
          <p:nvSpPr>
            <p:cNvPr id="11" name="Rectangle 10">
              <a:extLst>
                <a:ext uri="{FF2B5EF4-FFF2-40B4-BE49-F238E27FC236}">
                  <a16:creationId xmlns:a16="http://schemas.microsoft.com/office/drawing/2014/main" id="{97933BA3-830C-028F-DD9F-AE8607B65A75}"/>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EC606E-F5B6-6F45-D4C3-F782B760A035}"/>
                </a:ext>
              </a:extLst>
            </p:cNvPr>
            <p:cNvSpPr/>
            <p:nvPr/>
          </p:nvSpPr>
          <p:spPr>
            <a:xfrm>
              <a:off x="-10274" y="1406999"/>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700C15-1B04-3378-83B9-64A9CDBC22E6}"/>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overning Bodies" descr="One rectangle at the top of the slide represents Delegate Assembly. The rectangle below it represents the Board of Directors, containing the Executive Committee and the Regional Directors.">
            <a:extLst>
              <a:ext uri="{FF2B5EF4-FFF2-40B4-BE49-F238E27FC236}">
                <a16:creationId xmlns:a16="http://schemas.microsoft.com/office/drawing/2014/main" id="{292D8A63-E151-85E1-512C-980818FA4C05}"/>
              </a:ext>
            </a:extLst>
          </p:cNvPr>
          <p:cNvGrpSpPr/>
          <p:nvPr/>
        </p:nvGrpSpPr>
        <p:grpSpPr>
          <a:xfrm>
            <a:off x="793109" y="1509982"/>
            <a:ext cx="11127605" cy="1593372"/>
            <a:chOff x="793109" y="1509982"/>
            <a:chExt cx="11127605" cy="1593372"/>
          </a:xfrm>
        </p:grpSpPr>
        <p:sp>
          <p:nvSpPr>
            <p:cNvPr id="3" name="Rectangle 2">
              <a:extLst>
                <a:ext uri="{FF2B5EF4-FFF2-40B4-BE49-F238E27FC236}">
                  <a16:creationId xmlns:a16="http://schemas.microsoft.com/office/drawing/2014/main" id="{4D687789-A5DB-9A6D-ABCD-63AD1CDF2FCF}"/>
                </a:ext>
              </a:extLst>
            </p:cNvPr>
            <p:cNvSpPr/>
            <p:nvPr/>
          </p:nvSpPr>
          <p:spPr>
            <a:xfrm>
              <a:off x="793109" y="2078498"/>
              <a:ext cx="11124395" cy="1024856"/>
            </a:xfrm>
            <a:prstGeom prst="rect">
              <a:avLst/>
            </a:prstGeom>
            <a:solidFill>
              <a:schemeClr val="bg1">
                <a:lumMod val="75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solidFill>
                    <a:schemeClr val="tx1"/>
                  </a:solidFill>
                </a:rPr>
                <a:t>Board of Directors</a:t>
              </a:r>
            </a:p>
          </p:txBody>
        </p:sp>
        <p:sp>
          <p:nvSpPr>
            <p:cNvPr id="22" name="Rectangle 21">
              <a:extLst>
                <a:ext uri="{FF2B5EF4-FFF2-40B4-BE49-F238E27FC236}">
                  <a16:creationId xmlns:a16="http://schemas.microsoft.com/office/drawing/2014/main" id="{E70512F7-7E2A-483D-EE6C-18E603CA0BE7}"/>
                </a:ext>
              </a:extLst>
            </p:cNvPr>
            <p:cNvSpPr/>
            <p:nvPr/>
          </p:nvSpPr>
          <p:spPr>
            <a:xfrm>
              <a:off x="2649341" y="2546431"/>
              <a:ext cx="3712464" cy="394641"/>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Executive Committee</a:t>
              </a:r>
            </a:p>
          </p:txBody>
        </p:sp>
        <p:sp>
          <p:nvSpPr>
            <p:cNvPr id="23" name="Rectangle 22">
              <a:extLst>
                <a:ext uri="{FF2B5EF4-FFF2-40B4-BE49-F238E27FC236}">
                  <a16:creationId xmlns:a16="http://schemas.microsoft.com/office/drawing/2014/main" id="{3950BF84-B763-7B00-BA6E-077875C27744}"/>
                </a:ext>
              </a:extLst>
            </p:cNvPr>
            <p:cNvSpPr/>
            <p:nvPr/>
          </p:nvSpPr>
          <p:spPr>
            <a:xfrm>
              <a:off x="6348808" y="2546431"/>
              <a:ext cx="3712464" cy="394641"/>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Regional Directors (21)</a:t>
              </a:r>
            </a:p>
          </p:txBody>
        </p:sp>
        <p:sp>
          <p:nvSpPr>
            <p:cNvPr id="26" name="Rectangle 25">
              <a:extLst>
                <a:ext uri="{FF2B5EF4-FFF2-40B4-BE49-F238E27FC236}">
                  <a16:creationId xmlns:a16="http://schemas.microsoft.com/office/drawing/2014/main" id="{0B8ABFE2-B362-8F9E-C6DD-EADA0AEAEAFC}"/>
                </a:ext>
              </a:extLst>
            </p:cNvPr>
            <p:cNvSpPr/>
            <p:nvPr/>
          </p:nvSpPr>
          <p:spPr>
            <a:xfrm>
              <a:off x="793109" y="1509982"/>
              <a:ext cx="11127605" cy="481238"/>
            </a:xfrm>
            <a:prstGeom prst="rect">
              <a:avLst/>
            </a:prstGeom>
            <a:solidFill>
              <a:schemeClr val="accent5">
                <a:lumMod val="40000"/>
                <a:lumOff val="60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Delegate Assembly</a:t>
              </a:r>
              <a:endParaRPr lang="en-US" sz="2400" dirty="0">
                <a:solidFill>
                  <a:schemeClr val="tx1"/>
                </a:solidFill>
              </a:endParaRPr>
            </a:p>
          </p:txBody>
        </p:sp>
      </p:grpSp>
      <p:grpSp>
        <p:nvGrpSpPr>
          <p:cNvPr id="25" name="Executive Committee Detail" descr="A large box listing all of the officer roles on the Executive Committee. To its right, smaller boxes representing the Organizing Council, Political Council, and meet and confer chairs committee with arrows connecting each group to their corresponding officer on the Executive Committee.">
            <a:extLst>
              <a:ext uri="{FF2B5EF4-FFF2-40B4-BE49-F238E27FC236}">
                <a16:creationId xmlns:a16="http://schemas.microsoft.com/office/drawing/2014/main" id="{117868A5-BAED-DD01-368B-813F29F16A77}"/>
              </a:ext>
            </a:extLst>
          </p:cNvPr>
          <p:cNvGrpSpPr/>
          <p:nvPr/>
        </p:nvGrpSpPr>
        <p:grpSpPr>
          <a:xfrm>
            <a:off x="793109" y="2961872"/>
            <a:ext cx="11124395" cy="3251292"/>
            <a:chOff x="793109" y="2961872"/>
            <a:chExt cx="11124395" cy="3251292"/>
          </a:xfrm>
        </p:grpSpPr>
        <p:cxnSp>
          <p:nvCxnSpPr>
            <p:cNvPr id="8" name="Straight Arrow Connector 7">
              <a:extLst>
                <a:ext uri="{FF2B5EF4-FFF2-40B4-BE49-F238E27FC236}">
                  <a16:creationId xmlns:a16="http://schemas.microsoft.com/office/drawing/2014/main" id="{88E2DCAF-14AE-AE1F-4F79-CE4ADC0D9FB5}"/>
                </a:ext>
              </a:extLst>
            </p:cNvPr>
            <p:cNvCxnSpPr>
              <a:cxnSpLocks/>
              <a:stCxn id="9" idx="0"/>
            </p:cNvCxnSpPr>
            <p:nvPr/>
          </p:nvCxnSpPr>
          <p:spPr>
            <a:xfrm flipV="1">
              <a:off x="3816941" y="2961872"/>
              <a:ext cx="0" cy="22876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620F31-2D16-1DEB-129E-E856FBF741F7}"/>
                </a:ext>
              </a:extLst>
            </p:cNvPr>
            <p:cNvSpPr/>
            <p:nvPr/>
          </p:nvSpPr>
          <p:spPr>
            <a:xfrm>
              <a:off x="793109" y="3190632"/>
              <a:ext cx="6047664" cy="3022532"/>
            </a:xfrm>
            <a:prstGeom prst="rect">
              <a:avLst/>
            </a:prstGeom>
            <a:solidFill>
              <a:schemeClr val="accent4">
                <a:lumMod val="40000"/>
                <a:lumOff val="6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solidFill>
                    <a:schemeClr val="tx1"/>
                  </a:solidFill>
                </a:rPr>
                <a:t>Executive Committee</a:t>
              </a:r>
            </a:p>
            <a:p>
              <a:pPr marL="342900" indent="-342900">
                <a:buFont typeface="Arial" panose="020B0604020202020204" pitchFamily="34" charset="0"/>
                <a:buChar char="•"/>
              </a:pPr>
              <a:r>
                <a:rPr lang="en-US" sz="2400" dirty="0">
                  <a:solidFill>
                    <a:schemeClr val="tx1"/>
                  </a:solidFill>
                </a:rPr>
                <a:t>President</a:t>
              </a:r>
            </a:p>
            <a:p>
              <a:pPr marL="342900" indent="-342900">
                <a:buFont typeface="Arial" panose="020B0604020202020204" pitchFamily="34" charset="0"/>
                <a:buChar char="•"/>
              </a:pPr>
              <a:r>
                <a:rPr lang="en-US" sz="2400" dirty="0">
                  <a:solidFill>
                    <a:schemeClr val="tx1"/>
                  </a:solidFill>
                </a:rPr>
                <a:t>Vice president</a:t>
              </a:r>
            </a:p>
            <a:p>
              <a:pPr marL="342900" indent="-342900">
                <a:buFont typeface="Arial" panose="020B0604020202020204" pitchFamily="34" charset="0"/>
                <a:buChar char="•"/>
              </a:pPr>
              <a:r>
                <a:rPr lang="en-US" sz="2400" dirty="0">
                  <a:solidFill>
                    <a:schemeClr val="tx1"/>
                  </a:solidFill>
                </a:rPr>
                <a:t>Treasurer</a:t>
              </a:r>
            </a:p>
            <a:p>
              <a:pPr marL="342900" indent="-342900">
                <a:buFont typeface="Arial" panose="020B0604020202020204" pitchFamily="34" charset="0"/>
                <a:buChar char="•"/>
              </a:pPr>
              <a:r>
                <a:rPr lang="en-US" sz="2400" dirty="0">
                  <a:solidFill>
                    <a:schemeClr val="tx1"/>
                  </a:solidFill>
                </a:rPr>
                <a:t>Secretary</a:t>
              </a:r>
            </a:p>
            <a:p>
              <a:pPr marL="342900" indent="-342900">
                <a:buFont typeface="Arial" panose="020B0604020202020204" pitchFamily="34" charset="0"/>
                <a:buChar char="•"/>
              </a:pPr>
              <a:r>
                <a:rPr lang="en-US" sz="2400" dirty="0">
                  <a:solidFill>
                    <a:schemeClr val="tx1"/>
                  </a:solidFill>
                </a:rPr>
                <a:t>Organizing council chair</a:t>
              </a:r>
            </a:p>
            <a:p>
              <a:pPr marL="342900" indent="-342900">
                <a:buFont typeface="Arial" panose="020B0604020202020204" pitchFamily="34" charset="0"/>
                <a:buChar char="•"/>
              </a:pPr>
              <a:r>
                <a:rPr lang="en-US" sz="2400" dirty="0">
                  <a:solidFill>
                    <a:schemeClr val="tx1"/>
                  </a:solidFill>
                </a:rPr>
                <a:t>Political council chair</a:t>
              </a:r>
            </a:p>
            <a:p>
              <a:pPr marL="342900" indent="-342900">
                <a:buFont typeface="Arial" panose="020B0604020202020204" pitchFamily="34" charset="0"/>
                <a:buChar char="•"/>
              </a:pPr>
              <a:r>
                <a:rPr lang="en-US" sz="2400" dirty="0">
                  <a:solidFill>
                    <a:schemeClr val="tx1"/>
                  </a:solidFill>
                </a:rPr>
                <a:t>Meet and confer speaker (nonvoting)</a:t>
              </a:r>
            </a:p>
          </p:txBody>
        </p:sp>
        <p:cxnSp>
          <p:nvCxnSpPr>
            <p:cNvPr id="17" name="Straight Arrow Connector 16">
              <a:extLst>
                <a:ext uri="{FF2B5EF4-FFF2-40B4-BE49-F238E27FC236}">
                  <a16:creationId xmlns:a16="http://schemas.microsoft.com/office/drawing/2014/main" id="{AD06DE2B-71AD-CB10-42FD-777D1AFF8442}"/>
                </a:ext>
              </a:extLst>
            </p:cNvPr>
            <p:cNvCxnSpPr>
              <a:cxnSpLocks/>
            </p:cNvCxnSpPr>
            <p:nvPr/>
          </p:nvCxnSpPr>
          <p:spPr>
            <a:xfrm flipH="1" flipV="1">
              <a:off x="6075088" y="5205159"/>
              <a:ext cx="1719714" cy="339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4EB3589-E8B6-5AEF-04F4-79C2D7482373}"/>
                </a:ext>
              </a:extLst>
            </p:cNvPr>
            <p:cNvCxnSpPr>
              <a:cxnSpLocks/>
            </p:cNvCxnSpPr>
            <p:nvPr/>
          </p:nvCxnSpPr>
          <p:spPr>
            <a:xfrm flipH="1">
              <a:off x="6075088" y="5569742"/>
              <a:ext cx="178709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0DB6001F-F92A-65F2-41C4-8978535A4941}"/>
                </a:ext>
              </a:extLst>
            </p:cNvPr>
            <p:cNvSpPr/>
            <p:nvPr/>
          </p:nvSpPr>
          <p:spPr>
            <a:xfrm>
              <a:off x="7092160" y="4765815"/>
              <a:ext cx="4825344" cy="481238"/>
            </a:xfrm>
            <a:prstGeom prst="rect">
              <a:avLst/>
            </a:prstGeom>
            <a:solidFill>
              <a:schemeClr val="accent4">
                <a:lumMod val="75000"/>
              </a:schemeClr>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t>Organizing Council</a:t>
              </a:r>
              <a:endParaRPr lang="en-US" sz="2400" dirty="0"/>
            </a:p>
          </p:txBody>
        </p:sp>
        <p:sp>
          <p:nvSpPr>
            <p:cNvPr id="20" name="Rectangle 19">
              <a:extLst>
                <a:ext uri="{FF2B5EF4-FFF2-40B4-BE49-F238E27FC236}">
                  <a16:creationId xmlns:a16="http://schemas.microsoft.com/office/drawing/2014/main" id="{049B7701-4746-1C41-B271-02A81459AA01}"/>
                </a:ext>
              </a:extLst>
            </p:cNvPr>
            <p:cNvSpPr/>
            <p:nvPr/>
          </p:nvSpPr>
          <p:spPr>
            <a:xfrm>
              <a:off x="7092160" y="5250688"/>
              <a:ext cx="4825344" cy="481238"/>
            </a:xfrm>
            <a:prstGeom prst="rect">
              <a:avLst/>
            </a:prstGeom>
            <a:solidFill>
              <a:schemeClr val="accent4">
                <a:lumMod val="60000"/>
                <a:lumOff val="4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solidFill>
                    <a:schemeClr val="tx1"/>
                  </a:solidFill>
                </a:rPr>
                <a:t>Political Council</a:t>
              </a:r>
              <a:endParaRPr lang="en-US" sz="2400" dirty="0">
                <a:solidFill>
                  <a:schemeClr val="tx1"/>
                </a:solidFill>
              </a:endParaRPr>
            </a:p>
          </p:txBody>
        </p:sp>
        <p:cxnSp>
          <p:nvCxnSpPr>
            <p:cNvPr id="50" name="Straight Arrow Connector 49">
              <a:extLst>
                <a:ext uri="{FF2B5EF4-FFF2-40B4-BE49-F238E27FC236}">
                  <a16:creationId xmlns:a16="http://schemas.microsoft.com/office/drawing/2014/main" id="{E87BDF08-5EBE-2B58-A8CA-7CB3BD4C34F8}"/>
                </a:ext>
              </a:extLst>
            </p:cNvPr>
            <p:cNvCxnSpPr>
              <a:cxnSpLocks/>
            </p:cNvCxnSpPr>
            <p:nvPr/>
          </p:nvCxnSpPr>
          <p:spPr>
            <a:xfrm flipH="1" flipV="1">
              <a:off x="6075088" y="5930927"/>
              <a:ext cx="1719714" cy="339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303E3F10-C6FF-9F17-494C-877B9243A732}"/>
                </a:ext>
              </a:extLst>
            </p:cNvPr>
            <p:cNvSpPr/>
            <p:nvPr/>
          </p:nvSpPr>
          <p:spPr>
            <a:xfrm>
              <a:off x="7090909" y="5731926"/>
              <a:ext cx="4826595" cy="481238"/>
            </a:xfrm>
            <a:prstGeom prst="rect">
              <a:avLst/>
            </a:prstGeom>
            <a:solidFill>
              <a:schemeClr val="accent6">
                <a:lumMod val="40000"/>
                <a:lumOff val="6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2400" b="1" dirty="0">
                  <a:solidFill>
                    <a:schemeClr val="tx1"/>
                  </a:solidFill>
                </a:rPr>
                <a:t>Meet and Confer Chairs Committee</a:t>
              </a:r>
            </a:p>
          </p:txBody>
        </p:sp>
      </p:grpSp>
      <p:sp>
        <p:nvSpPr>
          <p:cNvPr id="2" name="Title">
            <a:extLst>
              <a:ext uri="{FF2B5EF4-FFF2-40B4-BE49-F238E27FC236}">
                <a16:creationId xmlns:a16="http://schemas.microsoft.com/office/drawing/2014/main" id="{AEFE3E53-DA91-716B-3862-FD240FBA983C}"/>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Current Structure: State-Level Bodies</a:t>
            </a:r>
          </a:p>
        </p:txBody>
      </p:sp>
    </p:spTree>
    <p:extLst>
      <p:ext uri="{BB962C8B-B14F-4D97-AF65-F5344CB8AC3E}">
        <p14:creationId xmlns:p14="http://schemas.microsoft.com/office/powerpoint/2010/main" val="1577356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398E8-86BD-4A13-4FD1-AF7E094800F1}"/>
            </a:ext>
          </a:extLst>
        </p:cNvPr>
        <p:cNvGrpSpPr/>
        <p:nvPr/>
      </p:nvGrpSpPr>
      <p:grpSpPr>
        <a:xfrm>
          <a:off x="0" y="0"/>
          <a:ext cx="0" cy="0"/>
          <a:chOff x="0" y="0"/>
          <a:chExt cx="0" cy="0"/>
        </a:xfrm>
      </p:grpSpPr>
      <p:grpSp>
        <p:nvGrpSpPr>
          <p:cNvPr id="8" name="Frame">
            <a:extLst>
              <a:ext uri="{FF2B5EF4-FFF2-40B4-BE49-F238E27FC236}">
                <a16:creationId xmlns:a16="http://schemas.microsoft.com/office/drawing/2014/main" id="{E83BE4B0-9805-D287-79B9-057872989FF7}"/>
              </a:ext>
              <a:ext uri="{C183D7F6-B498-43B3-948B-1728B52AA6E4}">
                <adec:decorative xmlns:adec="http://schemas.microsoft.com/office/drawing/2017/decorative" val="1"/>
              </a:ext>
            </a:extLst>
          </p:cNvPr>
          <p:cNvGrpSpPr/>
          <p:nvPr/>
        </p:nvGrpSpPr>
        <p:grpSpPr>
          <a:xfrm>
            <a:off x="-10274" y="-10274"/>
            <a:ext cx="12202276" cy="6878548"/>
            <a:chOff x="-10274" y="-10274"/>
            <a:chExt cx="12202276" cy="6878548"/>
          </a:xfrm>
        </p:grpSpPr>
        <p:sp>
          <p:nvSpPr>
            <p:cNvPr id="9" name="Rectangle 8">
              <a:extLst>
                <a:ext uri="{FF2B5EF4-FFF2-40B4-BE49-F238E27FC236}">
                  <a16:creationId xmlns:a16="http://schemas.microsoft.com/office/drawing/2014/main" id="{9B0F8324-7570-23F4-BDC6-539DE768691A}"/>
                </a:ext>
              </a:extLst>
            </p:cNvPr>
            <p:cNvSpPr/>
            <p:nvPr/>
          </p:nvSpPr>
          <p:spPr>
            <a:xfrm>
              <a:off x="-10274" y="-10274"/>
              <a:ext cx="12202274" cy="1417272"/>
            </a:xfrm>
            <a:prstGeom prst="rect">
              <a:avLst/>
            </a:prstGeom>
            <a:solidFill>
              <a:srgbClr val="134D8C"/>
            </a:solidFill>
            <a:ln>
              <a:solidFill>
                <a:srgbClr val="134D8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498CD07-D40F-E89E-84AF-1F37A65F1B17}"/>
                </a:ext>
              </a:extLst>
            </p:cNvPr>
            <p:cNvSpPr/>
            <p:nvPr/>
          </p:nvSpPr>
          <p:spPr>
            <a:xfrm>
              <a:off x="-10274" y="1417272"/>
              <a:ext cx="518615" cy="5451002"/>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B042020-2BDA-ECB3-B0B1-68E467228D3C}"/>
                </a:ext>
              </a:extLst>
            </p:cNvPr>
            <p:cNvSpPr/>
            <p:nvPr/>
          </p:nvSpPr>
          <p:spPr>
            <a:xfrm rot="16200000">
              <a:off x="6096000" y="772272"/>
              <a:ext cx="518615" cy="11673388"/>
            </a:xfrm>
            <a:prstGeom prst="rect">
              <a:avLst/>
            </a:prstGeom>
            <a:solidFill>
              <a:srgbClr val="97002E"/>
            </a:solidFill>
            <a:ln>
              <a:solidFill>
                <a:srgbClr val="9700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ADBA14FE-5A77-DE57-A1B7-A6CEB26534B2}"/>
              </a:ext>
            </a:extLst>
          </p:cNvPr>
          <p:cNvSpPr>
            <a:spLocks noGrp="1"/>
          </p:cNvSpPr>
          <p:nvPr>
            <p:ph idx="1"/>
          </p:nvPr>
        </p:nvSpPr>
        <p:spPr>
          <a:xfrm>
            <a:off x="838200" y="1658360"/>
            <a:ext cx="10896600" cy="4645444"/>
          </a:xfrm>
        </p:spPr>
        <p:txBody>
          <a:bodyPr>
            <a:normAutofit/>
          </a:bodyPr>
          <a:lstStyle/>
          <a:p>
            <a:r>
              <a:rPr lang="en-US" dirty="0">
                <a:latin typeface="Segoe UI" panose="020B0502040204020203" pitchFamily="34" charset="0"/>
                <a:cs typeface="Segoe UI" panose="020B0502040204020203" pitchFamily="34" charset="0"/>
              </a:rPr>
              <a:t>MAPE’s Restructure page includes a link to a feedback form you can use to share your thoughts on this idea and the other ideas</a:t>
            </a:r>
          </a:p>
          <a:p>
            <a:r>
              <a:rPr lang="en-US" dirty="0">
                <a:latin typeface="Segoe UI" panose="020B0502040204020203" pitchFamily="34" charset="0"/>
                <a:cs typeface="Segoe UI" panose="020B0502040204020203" pitchFamily="34" charset="0"/>
              </a:rPr>
              <a:t>As a reminder, think of the different elements of these ideas as pieces that can be rearranged and altered, with the final proposal likely including a combination of elements from different ideas</a:t>
            </a:r>
          </a:p>
        </p:txBody>
      </p:sp>
      <p:sp>
        <p:nvSpPr>
          <p:cNvPr id="2" name="Title 1">
            <a:extLst>
              <a:ext uri="{FF2B5EF4-FFF2-40B4-BE49-F238E27FC236}">
                <a16:creationId xmlns:a16="http://schemas.microsoft.com/office/drawing/2014/main" id="{0EBCF8B8-C448-A249-E531-965A6F823FCB}"/>
              </a:ext>
            </a:extLst>
          </p:cNvPr>
          <p:cNvSpPr>
            <a:spLocks noGrp="1"/>
          </p:cNvSpPr>
          <p:nvPr>
            <p:ph type="title"/>
          </p:nvPr>
        </p:nvSpPr>
        <p:spPr>
          <a:xfrm>
            <a:off x="838200" y="35581"/>
            <a:ext cx="10515600" cy="1325563"/>
          </a:xfrm>
        </p:spPr>
        <p:txBody>
          <a:bodyPr/>
          <a:lstStyle/>
          <a:p>
            <a:r>
              <a:rPr lang="en-US" dirty="0">
                <a:solidFill>
                  <a:schemeClr val="bg1"/>
                </a:solidFill>
                <a:latin typeface="Georgia" panose="02040502050405020303" pitchFamily="18" charset="0"/>
              </a:rPr>
              <a:t>Feedback</a:t>
            </a:r>
          </a:p>
        </p:txBody>
      </p:sp>
      <p:pic>
        <p:nvPicPr>
          <p:cNvPr id="4" name="Picture Placeholder 9" descr="A picture containing text, light, traffic, lit&#10;&#10;Description automatically generated">
            <a:extLst>
              <a:ext uri="{FF2B5EF4-FFF2-40B4-BE49-F238E27FC236}">
                <a16:creationId xmlns:a16="http://schemas.microsoft.com/office/drawing/2014/main" id="{A579D1EC-D5BB-A3F6-5ED8-14A5DAB48A79}"/>
              </a:ext>
            </a:extLst>
          </p:cNvPr>
          <p:cNvPicPr>
            <a:picLocks noChangeAspect="1"/>
          </p:cNvPicPr>
          <p:nvPr/>
        </p:nvPicPr>
        <p:blipFill>
          <a:blip r:embed="rId2" cstate="print">
            <a:extLst>
              <a:ext uri="{28A0092B-C50C-407E-A947-70E740481C1C}">
                <a14:useLocalDpi xmlns:a14="http://schemas.microsoft.com/office/drawing/2010/main" val="0"/>
              </a:ext>
            </a:extLst>
          </a:blip>
          <a:srcRect t="3465" b="3465"/>
          <a:stretch>
            <a:fillRect/>
          </a:stretch>
        </p:blipFill>
        <p:spPr>
          <a:xfrm>
            <a:off x="10046208" y="5708449"/>
            <a:ext cx="1898315" cy="550237"/>
          </a:xfrm>
          <a:prstGeom prst="rect">
            <a:avLst/>
          </a:prstGeom>
        </p:spPr>
      </p:pic>
    </p:spTree>
    <p:extLst>
      <p:ext uri="{BB962C8B-B14F-4D97-AF65-F5344CB8AC3E}">
        <p14:creationId xmlns:p14="http://schemas.microsoft.com/office/powerpoint/2010/main" val="27769741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461</Words>
  <Application>Microsoft Macintosh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Georgia</vt:lpstr>
      <vt:lpstr>Segoe UI</vt:lpstr>
      <vt:lpstr>Office Theme</vt:lpstr>
      <vt:lpstr>Idea 1: Current Structure</vt:lpstr>
      <vt:lpstr>Proposals for Feedback</vt:lpstr>
      <vt:lpstr>Five Ideas</vt:lpstr>
      <vt:lpstr>Current Structure</vt:lpstr>
      <vt:lpstr>Current Structure: Member-Level Layers</vt:lpstr>
      <vt:lpstr>Appointed and Volunteer Roles</vt:lpstr>
      <vt:lpstr>Member-Level Details</vt:lpstr>
      <vt:lpstr>Current Structure: State-Level Bodies</vt:lpstr>
      <vt:lpstr>Feedback</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Diedrich</dc:creator>
  <cp:lastModifiedBy>Cynthia Isaacson</cp:lastModifiedBy>
  <cp:revision>4</cp:revision>
  <dcterms:created xsi:type="dcterms:W3CDTF">2025-05-12T15:13:37Z</dcterms:created>
  <dcterms:modified xsi:type="dcterms:W3CDTF">2025-05-13T15:07:52Z</dcterms:modified>
</cp:coreProperties>
</file>