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57" r:id="rId5"/>
    <p:sldId id="265" r:id="rId6"/>
    <p:sldId id="258" r:id="rId7"/>
    <p:sldId id="290" r:id="rId8"/>
    <p:sldId id="256" r:id="rId9"/>
    <p:sldId id="269" r:id="rId10"/>
    <p:sldId id="264" r:id="rId11"/>
    <p:sldId id="268" r:id="rId12"/>
    <p:sldId id="293" r:id="rId13"/>
    <p:sldId id="291" r:id="rId14"/>
    <p:sldId id="281" r:id="rId15"/>
    <p:sldId id="282" r:id="rId16"/>
    <p:sldId id="272" r:id="rId17"/>
    <p:sldId id="260" r:id="rId18"/>
    <p:sldId id="283" r:id="rId19"/>
    <p:sldId id="266" r:id="rId20"/>
    <p:sldId id="285" r:id="rId21"/>
    <p:sldId id="286" r:id="rId22"/>
    <p:sldId id="284" r:id="rId23"/>
    <p:sldId id="275" r:id="rId24"/>
    <p:sldId id="276" r:id="rId25"/>
    <p:sldId id="288" r:id="rId26"/>
    <p:sldId id="26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5B53667-C771-C806-4DDA-38980070422B}" name="Nicole Juan MAPE" initials="NM" userId="S::njuan@mape.org::2a6dc1c1-22d9-4e5a-abfa-45cd13d4472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002E"/>
    <a:srgbClr val="008DC7"/>
    <a:srgbClr val="134D8C"/>
    <a:srgbClr val="36BDEE"/>
    <a:srgbClr val="B132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19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0A50B9-553E-4989-B6FF-AA43730427C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55C5983-E496-442A-AFE0-FD5964001329}">
      <dgm:prSet phldrT="[Text]" custT="1"/>
      <dgm:spPr>
        <a:solidFill>
          <a:srgbClr val="008DC7"/>
        </a:solidFill>
      </dgm:spPr>
      <dgm:t>
        <a:bodyPr/>
        <a:lstStyle/>
        <a:p>
          <a:pPr algn="l">
            <a:lnSpc>
              <a:spcPct val="90000"/>
            </a:lnSpc>
          </a:pPr>
          <a:r>
            <a:rPr lang="en-US" sz="1300" baseline="0">
              <a:solidFill>
                <a:srgbClr val="FFFFFF"/>
              </a:solidFill>
              <a:latin typeface="Segoe UI"/>
              <a:ea typeface="+mn-ea"/>
              <a:cs typeface="Segoe UI"/>
            </a:rPr>
            <a:t>Virtual Norms</a:t>
          </a:r>
          <a:endParaRPr lang="en-US" sz="1300">
            <a:solidFill>
              <a:srgbClr val="FFFFFF"/>
            </a:solidFill>
            <a:latin typeface="Segoe UI"/>
            <a:ea typeface="+mn-ea"/>
            <a:cs typeface="Segoe UI"/>
          </a:endParaRPr>
        </a:p>
      </dgm:t>
    </dgm:pt>
    <dgm:pt modelId="{F70C9152-71AA-43A4-A833-F398F660E97C}" type="parTrans" cxnId="{B73BA69A-29B3-42F7-84CF-7365465D9A75}">
      <dgm:prSet/>
      <dgm:spPr/>
      <dgm:t>
        <a:bodyPr/>
        <a:lstStyle/>
        <a:p>
          <a:endParaRPr lang="en-US" sz="1300">
            <a:latin typeface="Segoe UI" panose="020B0502040204020203" pitchFamily="34" charset="0"/>
            <a:cs typeface="Segoe UI" panose="020B0502040204020203" pitchFamily="34" charset="0"/>
          </a:endParaRPr>
        </a:p>
      </dgm:t>
    </dgm:pt>
    <dgm:pt modelId="{27080A4D-812D-4692-A8BB-AA4F79A3FB4F}" type="sibTrans" cxnId="{B73BA69A-29B3-42F7-84CF-7365465D9A75}">
      <dgm:prSet/>
      <dgm:spPr/>
      <dgm:t>
        <a:bodyPr/>
        <a:lstStyle/>
        <a:p>
          <a:endParaRPr lang="en-US" sz="1300">
            <a:latin typeface="Segoe UI" panose="020B0502040204020203" pitchFamily="34" charset="0"/>
            <a:cs typeface="Segoe UI" panose="020B0502040204020203" pitchFamily="34" charset="0"/>
          </a:endParaRPr>
        </a:p>
      </dgm:t>
    </dgm:pt>
    <dgm:pt modelId="{C360A7CC-6D81-4DC8-B284-41DA73F61F29}">
      <dgm:prSet phldrT="[Text]" custT="1"/>
      <dgm:spPr>
        <a:solidFill>
          <a:srgbClr val="008DC7"/>
        </a:solidFill>
      </dgm:spPr>
      <dgm:t>
        <a:bodyPr/>
        <a:lstStyle/>
        <a:p>
          <a:pPr algn="l">
            <a:lnSpc>
              <a:spcPct val="90000"/>
            </a:lnSpc>
          </a:pPr>
          <a:r>
            <a:rPr lang="en-US" sz="1300" baseline="0">
              <a:solidFill>
                <a:srgbClr val="FFFFFF"/>
              </a:solidFill>
              <a:latin typeface="Segoe UI"/>
              <a:ea typeface="+mn-ea"/>
              <a:cs typeface="Segoe UI"/>
            </a:rPr>
            <a:t>Political framing: What is at stake? </a:t>
          </a:r>
          <a:br>
            <a:rPr lang="en-US" sz="1300" baseline="0" dirty="0">
              <a:latin typeface="Segoe UI"/>
              <a:ea typeface="+mn-ea"/>
              <a:cs typeface="Segoe UI"/>
            </a:rPr>
          </a:br>
          <a:r>
            <a:rPr lang="en-US" sz="1300" baseline="0">
              <a:solidFill>
                <a:srgbClr val="FFFFFF"/>
              </a:solidFill>
              <a:latin typeface="Segoe UI"/>
              <a:ea typeface="+mn-ea"/>
              <a:cs typeface="Segoe UI"/>
            </a:rPr>
            <a:t>What are we asking for?</a:t>
          </a:r>
          <a:endParaRPr lang="en-US" sz="1300">
            <a:solidFill>
              <a:srgbClr val="FFFFFF"/>
            </a:solidFill>
            <a:latin typeface="Segoe UI"/>
            <a:ea typeface="+mn-ea"/>
            <a:cs typeface="Segoe UI"/>
          </a:endParaRPr>
        </a:p>
      </dgm:t>
    </dgm:pt>
    <dgm:pt modelId="{A0D29092-8B1C-4EEE-A56C-73572D7AB5D8}" type="parTrans" cxnId="{DF25BEF2-F9BF-46F0-856A-B6FF4683E7FA}">
      <dgm:prSet/>
      <dgm:spPr/>
      <dgm:t>
        <a:bodyPr/>
        <a:lstStyle/>
        <a:p>
          <a:endParaRPr lang="en-US" sz="1300">
            <a:latin typeface="Segoe UI" panose="020B0502040204020203" pitchFamily="34" charset="0"/>
            <a:cs typeface="Segoe UI" panose="020B0502040204020203" pitchFamily="34" charset="0"/>
          </a:endParaRPr>
        </a:p>
      </dgm:t>
    </dgm:pt>
    <dgm:pt modelId="{B400A98B-FDBE-44B9-98ED-AD97622415E5}" type="sibTrans" cxnId="{DF25BEF2-F9BF-46F0-856A-B6FF4683E7FA}">
      <dgm:prSet/>
      <dgm:spPr/>
      <dgm:t>
        <a:bodyPr/>
        <a:lstStyle/>
        <a:p>
          <a:endParaRPr lang="en-US" sz="1300">
            <a:latin typeface="Segoe UI" panose="020B0502040204020203" pitchFamily="34" charset="0"/>
            <a:cs typeface="Segoe UI" panose="020B0502040204020203" pitchFamily="34" charset="0"/>
          </a:endParaRPr>
        </a:p>
      </dgm:t>
    </dgm:pt>
    <dgm:pt modelId="{A6BBEC89-4A27-4F85-8EF8-EBAE49E25EE6}">
      <dgm:prSet phldrT="[Text]" custT="1"/>
      <dgm:spPr>
        <a:solidFill>
          <a:srgbClr val="008DC7"/>
        </a:solidFill>
      </dgm:spPr>
      <dgm:t>
        <a:bodyPr/>
        <a:lstStyle/>
        <a:p>
          <a:pPr algn="l">
            <a:lnSpc>
              <a:spcPct val="90000"/>
            </a:lnSpc>
          </a:pPr>
          <a:r>
            <a:rPr lang="en-US" sz="1300" baseline="0">
              <a:solidFill>
                <a:srgbClr val="FFFFFF"/>
              </a:solidFill>
              <a:latin typeface="Segoe UI" panose="020B0502040204020203" pitchFamily="34" charset="0"/>
              <a:ea typeface="+mn-ea"/>
              <a:cs typeface="Segoe UI" panose="020B0502040204020203" pitchFamily="34" charset="0"/>
            </a:rPr>
            <a:t>What to expect for Lobby Day!</a:t>
          </a:r>
          <a:endParaRPr lang="en-US" sz="1300">
            <a:solidFill>
              <a:srgbClr val="FFFFFF"/>
            </a:solidFill>
            <a:latin typeface="Segoe UI" panose="020B0502040204020203" pitchFamily="34" charset="0"/>
            <a:ea typeface="+mn-ea"/>
            <a:cs typeface="Segoe UI" panose="020B0502040204020203" pitchFamily="34" charset="0"/>
          </a:endParaRPr>
        </a:p>
      </dgm:t>
    </dgm:pt>
    <dgm:pt modelId="{E99E4604-61F4-45B6-A196-CF6B5D02D0CB}" type="parTrans" cxnId="{71BA9EF7-D3D6-48C8-8C82-78C5A4391E0F}">
      <dgm:prSet/>
      <dgm:spPr/>
      <dgm:t>
        <a:bodyPr/>
        <a:lstStyle/>
        <a:p>
          <a:endParaRPr lang="en-US" sz="1300">
            <a:latin typeface="Segoe UI" panose="020B0502040204020203" pitchFamily="34" charset="0"/>
            <a:cs typeface="Segoe UI" panose="020B0502040204020203" pitchFamily="34" charset="0"/>
          </a:endParaRPr>
        </a:p>
      </dgm:t>
    </dgm:pt>
    <dgm:pt modelId="{F1732303-BCF8-4127-A97F-29F35CCE5C85}" type="sibTrans" cxnId="{71BA9EF7-D3D6-48C8-8C82-78C5A4391E0F}">
      <dgm:prSet/>
      <dgm:spPr/>
      <dgm:t>
        <a:bodyPr/>
        <a:lstStyle/>
        <a:p>
          <a:endParaRPr lang="en-US" sz="1300">
            <a:latin typeface="Segoe UI" panose="020B0502040204020203" pitchFamily="34" charset="0"/>
            <a:cs typeface="Segoe UI" panose="020B0502040204020203" pitchFamily="34" charset="0"/>
          </a:endParaRPr>
        </a:p>
      </dgm:t>
    </dgm:pt>
    <dgm:pt modelId="{19866A91-6B9E-7F43-8613-E2FF8BEB7F7C}">
      <dgm:prSet phldrT="[Text]" custT="1"/>
      <dgm:spPr>
        <a:solidFill>
          <a:srgbClr val="008DC7"/>
        </a:solidFill>
      </dgm:spPr>
      <dgm:t>
        <a:bodyPr/>
        <a:lstStyle/>
        <a:p>
          <a:pPr algn="l">
            <a:lnSpc>
              <a:spcPct val="90000"/>
            </a:lnSpc>
          </a:pPr>
          <a:r>
            <a:rPr lang="en-US" sz="1300" baseline="0">
              <a:solidFill>
                <a:srgbClr val="FFFFFF"/>
              </a:solidFill>
              <a:latin typeface="Segoe UI" panose="020B0502040204020203" pitchFamily="34" charset="0"/>
              <a:ea typeface="+mn-ea"/>
              <a:cs typeface="Segoe UI" panose="020B0502040204020203" pitchFamily="34" charset="0"/>
            </a:rPr>
            <a:t>Sharing your story/Understanding why this matters to </a:t>
          </a:r>
          <a:r>
            <a:rPr lang="en-US" sz="1300" i="1" baseline="0">
              <a:solidFill>
                <a:srgbClr val="FFFFFF"/>
              </a:solidFill>
              <a:latin typeface="Segoe UI" panose="020B0502040204020203" pitchFamily="34" charset="0"/>
              <a:ea typeface="+mn-ea"/>
              <a:cs typeface="Segoe UI" panose="020B0502040204020203" pitchFamily="34" charset="0"/>
            </a:rPr>
            <a:t>you</a:t>
          </a:r>
          <a:endParaRPr lang="en-US" sz="1300">
            <a:solidFill>
              <a:srgbClr val="FFFFFF"/>
            </a:solidFill>
            <a:latin typeface="Segoe UI" panose="020B0502040204020203" pitchFamily="34" charset="0"/>
            <a:ea typeface="+mn-ea"/>
            <a:cs typeface="Segoe UI" panose="020B0502040204020203" pitchFamily="34" charset="0"/>
          </a:endParaRPr>
        </a:p>
      </dgm:t>
    </dgm:pt>
    <dgm:pt modelId="{50C9705A-F590-1844-8B8A-DD6D509004DB}" type="parTrans" cxnId="{3181DD3C-D9E9-6A46-9B2E-405B29C7FE79}">
      <dgm:prSet/>
      <dgm:spPr/>
      <dgm:t>
        <a:bodyPr/>
        <a:lstStyle/>
        <a:p>
          <a:endParaRPr lang="en-US" sz="1300">
            <a:latin typeface="Segoe UI" panose="020B0502040204020203" pitchFamily="34" charset="0"/>
            <a:cs typeface="Segoe UI" panose="020B0502040204020203" pitchFamily="34" charset="0"/>
          </a:endParaRPr>
        </a:p>
      </dgm:t>
    </dgm:pt>
    <dgm:pt modelId="{5DC16FD1-482C-D44D-9C08-6331263BAEBB}" type="sibTrans" cxnId="{3181DD3C-D9E9-6A46-9B2E-405B29C7FE79}">
      <dgm:prSet/>
      <dgm:spPr/>
      <dgm:t>
        <a:bodyPr/>
        <a:lstStyle/>
        <a:p>
          <a:endParaRPr lang="en-US" sz="1300">
            <a:latin typeface="Segoe UI" panose="020B0502040204020203" pitchFamily="34" charset="0"/>
            <a:cs typeface="Segoe UI" panose="020B0502040204020203" pitchFamily="34" charset="0"/>
          </a:endParaRPr>
        </a:p>
      </dgm:t>
    </dgm:pt>
    <dgm:pt modelId="{E8DF639E-92EC-4545-929C-BAE3812C692B}">
      <dgm:prSet phldrT="[Text]" custT="1"/>
      <dgm:spPr>
        <a:solidFill>
          <a:srgbClr val="008DC7"/>
        </a:solidFill>
      </dgm:spPr>
      <dgm:t>
        <a:bodyPr/>
        <a:lstStyle/>
        <a:p>
          <a:pPr algn="l">
            <a:lnSpc>
              <a:spcPct val="90000"/>
            </a:lnSpc>
          </a:pPr>
          <a:r>
            <a:rPr lang="en-US" sz="1300" baseline="0">
              <a:solidFill>
                <a:srgbClr val="FFFFFF"/>
              </a:solidFill>
              <a:latin typeface="Segoe UI" panose="020B0502040204020203" pitchFamily="34" charset="0"/>
              <a:ea typeface="+mn-ea"/>
              <a:cs typeface="Segoe UI" panose="020B0502040204020203" pitchFamily="34" charset="0"/>
            </a:rPr>
            <a:t>What does a legislative conversation look like? </a:t>
          </a:r>
          <a:endParaRPr lang="en-US" sz="1300">
            <a:solidFill>
              <a:srgbClr val="FFFFFF"/>
            </a:solidFill>
            <a:latin typeface="Segoe UI" panose="020B0502040204020203" pitchFamily="34" charset="0"/>
            <a:ea typeface="+mn-ea"/>
            <a:cs typeface="Segoe UI" panose="020B0502040204020203" pitchFamily="34" charset="0"/>
          </a:endParaRPr>
        </a:p>
      </dgm:t>
    </dgm:pt>
    <dgm:pt modelId="{A16D2D9D-6A9E-004A-A4BF-C96914D4C4FD}" type="parTrans" cxnId="{BDC3CD22-10B3-5644-8695-A20A29FAF6AC}">
      <dgm:prSet/>
      <dgm:spPr/>
      <dgm:t>
        <a:bodyPr/>
        <a:lstStyle/>
        <a:p>
          <a:endParaRPr lang="en-US" sz="1300">
            <a:latin typeface="Segoe UI" panose="020B0502040204020203" pitchFamily="34" charset="0"/>
            <a:cs typeface="Segoe UI" panose="020B0502040204020203" pitchFamily="34" charset="0"/>
          </a:endParaRPr>
        </a:p>
      </dgm:t>
    </dgm:pt>
    <dgm:pt modelId="{51267D03-86C2-4D42-B735-131ACF4C4F30}" type="sibTrans" cxnId="{BDC3CD22-10B3-5644-8695-A20A29FAF6AC}">
      <dgm:prSet/>
      <dgm:spPr/>
      <dgm:t>
        <a:bodyPr/>
        <a:lstStyle/>
        <a:p>
          <a:endParaRPr lang="en-US" sz="1300">
            <a:latin typeface="Segoe UI" panose="020B0502040204020203" pitchFamily="34" charset="0"/>
            <a:cs typeface="Segoe UI" panose="020B0502040204020203" pitchFamily="34" charset="0"/>
          </a:endParaRPr>
        </a:p>
      </dgm:t>
    </dgm:pt>
    <dgm:pt modelId="{92958085-AB4C-E941-BB23-CC6E39D2B382}">
      <dgm:prSet phldrT="[Text]" custT="1"/>
      <dgm:spPr>
        <a:solidFill>
          <a:srgbClr val="008DC7"/>
        </a:solidFill>
      </dgm:spPr>
      <dgm:t>
        <a:bodyPr/>
        <a:lstStyle/>
        <a:p>
          <a:pPr algn="l">
            <a:lnSpc>
              <a:spcPct val="90000"/>
            </a:lnSpc>
          </a:pPr>
          <a:r>
            <a:rPr lang="en-US" sz="1300">
              <a:solidFill>
                <a:srgbClr val="FFFFFF"/>
              </a:solidFill>
              <a:latin typeface="Segoe UI" panose="020B0502040204020203" pitchFamily="34" charset="0"/>
              <a:ea typeface="+mn-ea"/>
              <a:cs typeface="Segoe UI" panose="020B0502040204020203" pitchFamily="34" charset="0"/>
            </a:rPr>
            <a:t>Answering your questions</a:t>
          </a:r>
        </a:p>
      </dgm:t>
    </dgm:pt>
    <dgm:pt modelId="{4B012E15-D7B9-1B48-A3B0-A1DE65A3EEF7}" type="parTrans" cxnId="{E10095B9-8C88-EF48-A969-86C6BDA62481}">
      <dgm:prSet/>
      <dgm:spPr/>
      <dgm:t>
        <a:bodyPr/>
        <a:lstStyle/>
        <a:p>
          <a:endParaRPr lang="en-US" sz="1300">
            <a:latin typeface="Segoe UI" panose="020B0502040204020203" pitchFamily="34" charset="0"/>
            <a:cs typeface="Segoe UI" panose="020B0502040204020203" pitchFamily="34" charset="0"/>
          </a:endParaRPr>
        </a:p>
      </dgm:t>
    </dgm:pt>
    <dgm:pt modelId="{88237A07-8582-E74F-8CDF-84A3DA7D3A91}" type="sibTrans" cxnId="{E10095B9-8C88-EF48-A969-86C6BDA62481}">
      <dgm:prSet/>
      <dgm:spPr/>
      <dgm:t>
        <a:bodyPr/>
        <a:lstStyle/>
        <a:p>
          <a:endParaRPr lang="en-US" sz="1300">
            <a:latin typeface="Segoe UI" panose="020B0502040204020203" pitchFamily="34" charset="0"/>
            <a:cs typeface="Segoe UI" panose="020B0502040204020203" pitchFamily="34" charset="0"/>
          </a:endParaRPr>
        </a:p>
      </dgm:t>
    </dgm:pt>
    <dgm:pt modelId="{7D3B4317-E315-4CC9-AD44-68F77ED51C52}" type="pres">
      <dgm:prSet presAssocID="{2B0A50B9-553E-4989-B6FF-AA43730427C9}" presName="linear" presStyleCnt="0">
        <dgm:presLayoutVars>
          <dgm:dir/>
          <dgm:animLvl val="lvl"/>
          <dgm:resizeHandles val="exact"/>
        </dgm:presLayoutVars>
      </dgm:prSet>
      <dgm:spPr/>
    </dgm:pt>
    <dgm:pt modelId="{640DF6F6-1864-439E-9026-B31B7148D0DF}" type="pres">
      <dgm:prSet presAssocID="{155C5983-E496-442A-AFE0-FD5964001329}" presName="parentLin" presStyleCnt="0"/>
      <dgm:spPr/>
    </dgm:pt>
    <dgm:pt modelId="{B9974253-9327-4FEE-806F-AF97264D1D6D}" type="pres">
      <dgm:prSet presAssocID="{155C5983-E496-442A-AFE0-FD5964001329}" presName="parentLeftMargin" presStyleLbl="node1" presStyleIdx="0" presStyleCnt="6"/>
      <dgm:spPr/>
    </dgm:pt>
    <dgm:pt modelId="{88A5166F-0DCF-48F3-98AB-6B258D262C3C}" type="pres">
      <dgm:prSet presAssocID="{155C5983-E496-442A-AFE0-FD5964001329}" presName="parentText" presStyleLbl="node1" presStyleIdx="0" presStyleCnt="6">
        <dgm:presLayoutVars>
          <dgm:chMax val="0"/>
          <dgm:bulletEnabled val="1"/>
        </dgm:presLayoutVars>
      </dgm:prSet>
      <dgm:spPr/>
    </dgm:pt>
    <dgm:pt modelId="{F1B144B3-F971-4BF1-8C17-E91CD90C4AD1}" type="pres">
      <dgm:prSet presAssocID="{155C5983-E496-442A-AFE0-FD5964001329}" presName="negativeSpace" presStyleCnt="0"/>
      <dgm:spPr/>
    </dgm:pt>
    <dgm:pt modelId="{D5D6E804-778A-423D-B6B8-CDC11A007A3E}" type="pres">
      <dgm:prSet presAssocID="{155C5983-E496-442A-AFE0-FD5964001329}" presName="childText" presStyleLbl="conFgAcc1" presStyleIdx="0" presStyleCnt="6">
        <dgm:presLayoutVars>
          <dgm:bulletEnabled val="1"/>
        </dgm:presLayoutVars>
      </dgm:prSet>
      <dgm:spPr/>
    </dgm:pt>
    <dgm:pt modelId="{B92D6549-F31C-44F8-A91A-9B05FFDE7683}" type="pres">
      <dgm:prSet presAssocID="{27080A4D-812D-4692-A8BB-AA4F79A3FB4F}" presName="spaceBetweenRectangles" presStyleCnt="0"/>
      <dgm:spPr/>
    </dgm:pt>
    <dgm:pt modelId="{8D2BB7E3-C0EC-439B-968F-FBCF90230C71}" type="pres">
      <dgm:prSet presAssocID="{C360A7CC-6D81-4DC8-B284-41DA73F61F29}" presName="parentLin" presStyleCnt="0"/>
      <dgm:spPr/>
    </dgm:pt>
    <dgm:pt modelId="{34D2DA03-2E1C-49C1-ACFB-1F085E89D0F2}" type="pres">
      <dgm:prSet presAssocID="{C360A7CC-6D81-4DC8-B284-41DA73F61F29}" presName="parentLeftMargin" presStyleLbl="node1" presStyleIdx="0" presStyleCnt="6"/>
      <dgm:spPr/>
    </dgm:pt>
    <dgm:pt modelId="{E4EF65ED-AB82-468A-9F08-3329175592AF}" type="pres">
      <dgm:prSet presAssocID="{C360A7CC-6D81-4DC8-B284-41DA73F61F29}" presName="parentText" presStyleLbl="node1" presStyleIdx="1" presStyleCnt="6">
        <dgm:presLayoutVars>
          <dgm:chMax val="0"/>
          <dgm:bulletEnabled val="1"/>
        </dgm:presLayoutVars>
      </dgm:prSet>
      <dgm:spPr/>
    </dgm:pt>
    <dgm:pt modelId="{5E2B0784-C38C-4789-9038-255B4B50C2D7}" type="pres">
      <dgm:prSet presAssocID="{C360A7CC-6D81-4DC8-B284-41DA73F61F29}" presName="negativeSpace" presStyleCnt="0"/>
      <dgm:spPr/>
    </dgm:pt>
    <dgm:pt modelId="{43A74293-D0C9-4404-969C-B1397661C4AE}" type="pres">
      <dgm:prSet presAssocID="{C360A7CC-6D81-4DC8-B284-41DA73F61F29}" presName="childText" presStyleLbl="conFgAcc1" presStyleIdx="1" presStyleCnt="6">
        <dgm:presLayoutVars>
          <dgm:bulletEnabled val="1"/>
        </dgm:presLayoutVars>
      </dgm:prSet>
      <dgm:spPr/>
    </dgm:pt>
    <dgm:pt modelId="{936658C5-D216-1F43-BF15-A819F5FAEE94}" type="pres">
      <dgm:prSet presAssocID="{B400A98B-FDBE-44B9-98ED-AD97622415E5}" presName="spaceBetweenRectangles" presStyleCnt="0"/>
      <dgm:spPr/>
    </dgm:pt>
    <dgm:pt modelId="{34E94D4E-486B-D449-859B-660C10218039}" type="pres">
      <dgm:prSet presAssocID="{A6BBEC89-4A27-4F85-8EF8-EBAE49E25EE6}" presName="parentLin" presStyleCnt="0"/>
      <dgm:spPr/>
    </dgm:pt>
    <dgm:pt modelId="{4E37EE12-201D-034D-9BA9-0AA889D7FC79}" type="pres">
      <dgm:prSet presAssocID="{A6BBEC89-4A27-4F85-8EF8-EBAE49E25EE6}" presName="parentLeftMargin" presStyleLbl="node1" presStyleIdx="1" presStyleCnt="6"/>
      <dgm:spPr/>
    </dgm:pt>
    <dgm:pt modelId="{6B527B12-EBD3-8D43-BE4E-12EF9F261AA0}" type="pres">
      <dgm:prSet presAssocID="{A6BBEC89-4A27-4F85-8EF8-EBAE49E25EE6}" presName="parentText" presStyleLbl="node1" presStyleIdx="2" presStyleCnt="6">
        <dgm:presLayoutVars>
          <dgm:chMax val="0"/>
          <dgm:bulletEnabled val="1"/>
        </dgm:presLayoutVars>
      </dgm:prSet>
      <dgm:spPr/>
    </dgm:pt>
    <dgm:pt modelId="{4A6D529B-3C3C-E648-8422-1BC725354AFA}" type="pres">
      <dgm:prSet presAssocID="{A6BBEC89-4A27-4F85-8EF8-EBAE49E25EE6}" presName="negativeSpace" presStyleCnt="0"/>
      <dgm:spPr/>
    </dgm:pt>
    <dgm:pt modelId="{6EB71AA1-E60D-A041-AAB6-3EC235BDB1A0}" type="pres">
      <dgm:prSet presAssocID="{A6BBEC89-4A27-4F85-8EF8-EBAE49E25EE6}" presName="childText" presStyleLbl="conFgAcc1" presStyleIdx="2" presStyleCnt="6">
        <dgm:presLayoutVars>
          <dgm:bulletEnabled val="1"/>
        </dgm:presLayoutVars>
      </dgm:prSet>
      <dgm:spPr/>
    </dgm:pt>
    <dgm:pt modelId="{E9C2671D-B6E9-5840-A8F6-776FAD88A0C7}" type="pres">
      <dgm:prSet presAssocID="{F1732303-BCF8-4127-A97F-29F35CCE5C85}" presName="spaceBetweenRectangles" presStyleCnt="0"/>
      <dgm:spPr/>
    </dgm:pt>
    <dgm:pt modelId="{DA0B04AE-1029-604D-AD59-65A15B808ACE}" type="pres">
      <dgm:prSet presAssocID="{19866A91-6B9E-7F43-8613-E2FF8BEB7F7C}" presName="parentLin" presStyleCnt="0"/>
      <dgm:spPr/>
    </dgm:pt>
    <dgm:pt modelId="{D75FE39F-D241-334E-AF64-D7F3B4B7F20E}" type="pres">
      <dgm:prSet presAssocID="{19866A91-6B9E-7F43-8613-E2FF8BEB7F7C}" presName="parentLeftMargin" presStyleLbl="node1" presStyleIdx="2" presStyleCnt="6"/>
      <dgm:spPr/>
    </dgm:pt>
    <dgm:pt modelId="{8365598B-25D4-7F48-99BF-12A4F65E73CF}" type="pres">
      <dgm:prSet presAssocID="{19866A91-6B9E-7F43-8613-E2FF8BEB7F7C}" presName="parentText" presStyleLbl="node1" presStyleIdx="3" presStyleCnt="6">
        <dgm:presLayoutVars>
          <dgm:chMax val="0"/>
          <dgm:bulletEnabled val="1"/>
        </dgm:presLayoutVars>
      </dgm:prSet>
      <dgm:spPr/>
    </dgm:pt>
    <dgm:pt modelId="{B9716FD2-A9F5-724B-B69E-E522287E2ADA}" type="pres">
      <dgm:prSet presAssocID="{19866A91-6B9E-7F43-8613-E2FF8BEB7F7C}" presName="negativeSpace" presStyleCnt="0"/>
      <dgm:spPr/>
    </dgm:pt>
    <dgm:pt modelId="{BDF6E810-357F-0042-B870-178C2A94E158}" type="pres">
      <dgm:prSet presAssocID="{19866A91-6B9E-7F43-8613-E2FF8BEB7F7C}" presName="childText" presStyleLbl="conFgAcc1" presStyleIdx="3" presStyleCnt="6">
        <dgm:presLayoutVars>
          <dgm:bulletEnabled val="1"/>
        </dgm:presLayoutVars>
      </dgm:prSet>
      <dgm:spPr/>
    </dgm:pt>
    <dgm:pt modelId="{2982A36F-93BA-D148-9C1B-B5E1740CF3FE}" type="pres">
      <dgm:prSet presAssocID="{5DC16FD1-482C-D44D-9C08-6331263BAEBB}" presName="spaceBetweenRectangles" presStyleCnt="0"/>
      <dgm:spPr/>
    </dgm:pt>
    <dgm:pt modelId="{746DA6BD-E6A9-A14F-83E7-E27A1776D688}" type="pres">
      <dgm:prSet presAssocID="{E8DF639E-92EC-4545-929C-BAE3812C692B}" presName="parentLin" presStyleCnt="0"/>
      <dgm:spPr/>
    </dgm:pt>
    <dgm:pt modelId="{5A05B3AE-51D1-844A-AAA6-DC5DE8CC3223}" type="pres">
      <dgm:prSet presAssocID="{E8DF639E-92EC-4545-929C-BAE3812C692B}" presName="parentLeftMargin" presStyleLbl="node1" presStyleIdx="3" presStyleCnt="6"/>
      <dgm:spPr/>
    </dgm:pt>
    <dgm:pt modelId="{AA636295-2B0C-CC47-8FFF-53404D08B808}" type="pres">
      <dgm:prSet presAssocID="{E8DF639E-92EC-4545-929C-BAE3812C692B}" presName="parentText" presStyleLbl="node1" presStyleIdx="4" presStyleCnt="6">
        <dgm:presLayoutVars>
          <dgm:chMax val="0"/>
          <dgm:bulletEnabled val="1"/>
        </dgm:presLayoutVars>
      </dgm:prSet>
      <dgm:spPr/>
    </dgm:pt>
    <dgm:pt modelId="{8BF7E7D7-C54B-5E46-B264-39758A1FB00D}" type="pres">
      <dgm:prSet presAssocID="{E8DF639E-92EC-4545-929C-BAE3812C692B}" presName="negativeSpace" presStyleCnt="0"/>
      <dgm:spPr/>
    </dgm:pt>
    <dgm:pt modelId="{50F616A7-83D9-354B-A3A3-E925FC691456}" type="pres">
      <dgm:prSet presAssocID="{E8DF639E-92EC-4545-929C-BAE3812C692B}" presName="childText" presStyleLbl="conFgAcc1" presStyleIdx="4" presStyleCnt="6">
        <dgm:presLayoutVars>
          <dgm:bulletEnabled val="1"/>
        </dgm:presLayoutVars>
      </dgm:prSet>
      <dgm:spPr/>
    </dgm:pt>
    <dgm:pt modelId="{FDA37C46-5B3F-6C4C-B037-D42A864E3FE2}" type="pres">
      <dgm:prSet presAssocID="{51267D03-86C2-4D42-B735-131ACF4C4F30}" presName="spaceBetweenRectangles" presStyleCnt="0"/>
      <dgm:spPr/>
    </dgm:pt>
    <dgm:pt modelId="{3B19A32A-03A9-4345-853F-73E427B3B2E9}" type="pres">
      <dgm:prSet presAssocID="{92958085-AB4C-E941-BB23-CC6E39D2B382}" presName="parentLin" presStyleCnt="0"/>
      <dgm:spPr/>
    </dgm:pt>
    <dgm:pt modelId="{32C69738-A20D-7440-9267-343CAB9F7FAC}" type="pres">
      <dgm:prSet presAssocID="{92958085-AB4C-E941-BB23-CC6E39D2B382}" presName="parentLeftMargin" presStyleLbl="node1" presStyleIdx="4" presStyleCnt="6"/>
      <dgm:spPr/>
    </dgm:pt>
    <dgm:pt modelId="{D9BE897C-388F-CB4B-BDFF-F1D2021CD1DC}" type="pres">
      <dgm:prSet presAssocID="{92958085-AB4C-E941-BB23-CC6E39D2B382}" presName="parentText" presStyleLbl="node1" presStyleIdx="5" presStyleCnt="6">
        <dgm:presLayoutVars>
          <dgm:chMax val="0"/>
          <dgm:bulletEnabled val="1"/>
        </dgm:presLayoutVars>
      </dgm:prSet>
      <dgm:spPr/>
    </dgm:pt>
    <dgm:pt modelId="{E28F22EE-A3E7-0549-A1AB-700D2F3FB06F}" type="pres">
      <dgm:prSet presAssocID="{92958085-AB4C-E941-BB23-CC6E39D2B382}" presName="negativeSpace" presStyleCnt="0"/>
      <dgm:spPr/>
    </dgm:pt>
    <dgm:pt modelId="{151FC0FB-7422-5D43-8AB6-82CA4992EDCD}" type="pres">
      <dgm:prSet presAssocID="{92958085-AB4C-E941-BB23-CC6E39D2B382}" presName="childText" presStyleLbl="conFgAcc1" presStyleIdx="5" presStyleCnt="6">
        <dgm:presLayoutVars>
          <dgm:bulletEnabled val="1"/>
        </dgm:presLayoutVars>
      </dgm:prSet>
      <dgm:spPr/>
    </dgm:pt>
  </dgm:ptLst>
  <dgm:cxnLst>
    <dgm:cxn modelId="{D5DBCD1D-7CF2-BD47-A075-69ED95C285BE}" type="presOf" srcId="{92958085-AB4C-E941-BB23-CC6E39D2B382}" destId="{D9BE897C-388F-CB4B-BDFF-F1D2021CD1DC}" srcOrd="1" destOrd="0" presId="urn:microsoft.com/office/officeart/2005/8/layout/list1"/>
    <dgm:cxn modelId="{BDC3CD22-10B3-5644-8695-A20A29FAF6AC}" srcId="{2B0A50B9-553E-4989-B6FF-AA43730427C9}" destId="{E8DF639E-92EC-4545-929C-BAE3812C692B}" srcOrd="4" destOrd="0" parTransId="{A16D2D9D-6A9E-004A-A4BF-C96914D4C4FD}" sibTransId="{51267D03-86C2-4D42-B735-131ACF4C4F30}"/>
    <dgm:cxn modelId="{2459C430-2AE5-2E4B-B6A5-59E542F914C1}" type="presOf" srcId="{A6BBEC89-4A27-4F85-8EF8-EBAE49E25EE6}" destId="{6B527B12-EBD3-8D43-BE4E-12EF9F261AA0}" srcOrd="1" destOrd="0" presId="urn:microsoft.com/office/officeart/2005/8/layout/list1"/>
    <dgm:cxn modelId="{3181DD3C-D9E9-6A46-9B2E-405B29C7FE79}" srcId="{2B0A50B9-553E-4989-B6FF-AA43730427C9}" destId="{19866A91-6B9E-7F43-8613-E2FF8BEB7F7C}" srcOrd="3" destOrd="0" parTransId="{50C9705A-F590-1844-8B8A-DD6D509004DB}" sibTransId="{5DC16FD1-482C-D44D-9C08-6331263BAEBB}"/>
    <dgm:cxn modelId="{71DFFD51-6815-4D86-A720-52F711DBEF8A}" type="presOf" srcId="{C360A7CC-6D81-4DC8-B284-41DA73F61F29}" destId="{E4EF65ED-AB82-468A-9F08-3329175592AF}" srcOrd="1" destOrd="0" presId="urn:microsoft.com/office/officeart/2005/8/layout/list1"/>
    <dgm:cxn modelId="{BB8DEF55-A91A-4945-9BD9-501B22808C52}" type="presOf" srcId="{E8DF639E-92EC-4545-929C-BAE3812C692B}" destId="{5A05B3AE-51D1-844A-AAA6-DC5DE8CC3223}" srcOrd="0" destOrd="0" presId="urn:microsoft.com/office/officeart/2005/8/layout/list1"/>
    <dgm:cxn modelId="{8A501D5B-28DF-D641-850C-1D0C7C3F4117}" type="presOf" srcId="{A6BBEC89-4A27-4F85-8EF8-EBAE49E25EE6}" destId="{4E37EE12-201D-034D-9BA9-0AA889D7FC79}" srcOrd="0" destOrd="0" presId="urn:microsoft.com/office/officeart/2005/8/layout/list1"/>
    <dgm:cxn modelId="{13CE2F66-1913-EB4A-9F4A-3239781F4AFD}" type="presOf" srcId="{92958085-AB4C-E941-BB23-CC6E39D2B382}" destId="{32C69738-A20D-7440-9267-343CAB9F7FAC}" srcOrd="0" destOrd="0" presId="urn:microsoft.com/office/officeart/2005/8/layout/list1"/>
    <dgm:cxn modelId="{70D57396-4111-E542-AE3E-A9CF50626DFB}" type="presOf" srcId="{19866A91-6B9E-7F43-8613-E2FF8BEB7F7C}" destId="{D75FE39F-D241-334E-AF64-D7F3B4B7F20E}" srcOrd="0" destOrd="0" presId="urn:microsoft.com/office/officeart/2005/8/layout/list1"/>
    <dgm:cxn modelId="{B73BA69A-29B3-42F7-84CF-7365465D9A75}" srcId="{2B0A50B9-553E-4989-B6FF-AA43730427C9}" destId="{155C5983-E496-442A-AFE0-FD5964001329}" srcOrd="0" destOrd="0" parTransId="{F70C9152-71AA-43A4-A833-F398F660E97C}" sibTransId="{27080A4D-812D-4692-A8BB-AA4F79A3FB4F}"/>
    <dgm:cxn modelId="{2206C0A9-6FA8-5844-AA4B-35E2AEAB375E}" type="presOf" srcId="{E8DF639E-92EC-4545-929C-BAE3812C692B}" destId="{AA636295-2B0C-CC47-8FFF-53404D08B808}" srcOrd="1" destOrd="0" presId="urn:microsoft.com/office/officeart/2005/8/layout/list1"/>
    <dgm:cxn modelId="{17B7DDB3-2D2A-43B8-8C80-BEFAA9E6CBE4}" type="presOf" srcId="{155C5983-E496-442A-AFE0-FD5964001329}" destId="{88A5166F-0DCF-48F3-98AB-6B258D262C3C}" srcOrd="1" destOrd="0" presId="urn:microsoft.com/office/officeart/2005/8/layout/list1"/>
    <dgm:cxn modelId="{E10095B9-8C88-EF48-A969-86C6BDA62481}" srcId="{2B0A50B9-553E-4989-B6FF-AA43730427C9}" destId="{92958085-AB4C-E941-BB23-CC6E39D2B382}" srcOrd="5" destOrd="0" parTransId="{4B012E15-D7B9-1B48-A3B0-A1DE65A3EEF7}" sibTransId="{88237A07-8582-E74F-8CDF-84A3DA7D3A91}"/>
    <dgm:cxn modelId="{6DA9E2E9-0361-4D7A-B566-099947E468F6}" type="presOf" srcId="{C360A7CC-6D81-4DC8-B284-41DA73F61F29}" destId="{34D2DA03-2E1C-49C1-ACFB-1F085E89D0F2}" srcOrd="0" destOrd="0" presId="urn:microsoft.com/office/officeart/2005/8/layout/list1"/>
    <dgm:cxn modelId="{6B7F8EEE-FA47-463C-9B18-982479D8C5F5}" type="presOf" srcId="{155C5983-E496-442A-AFE0-FD5964001329}" destId="{B9974253-9327-4FEE-806F-AF97264D1D6D}" srcOrd="0" destOrd="0" presId="urn:microsoft.com/office/officeart/2005/8/layout/list1"/>
    <dgm:cxn modelId="{431177EF-6BDF-EA49-92CE-EC9D75AB8B6B}" type="presOf" srcId="{19866A91-6B9E-7F43-8613-E2FF8BEB7F7C}" destId="{8365598B-25D4-7F48-99BF-12A4F65E73CF}" srcOrd="1" destOrd="0" presId="urn:microsoft.com/office/officeart/2005/8/layout/list1"/>
    <dgm:cxn modelId="{864BD6F1-8FC4-4EAA-96DB-DA5AA9320DAD}" type="presOf" srcId="{2B0A50B9-553E-4989-B6FF-AA43730427C9}" destId="{7D3B4317-E315-4CC9-AD44-68F77ED51C52}" srcOrd="0" destOrd="0" presId="urn:microsoft.com/office/officeart/2005/8/layout/list1"/>
    <dgm:cxn modelId="{DF25BEF2-F9BF-46F0-856A-B6FF4683E7FA}" srcId="{2B0A50B9-553E-4989-B6FF-AA43730427C9}" destId="{C360A7CC-6D81-4DC8-B284-41DA73F61F29}" srcOrd="1" destOrd="0" parTransId="{A0D29092-8B1C-4EEE-A56C-73572D7AB5D8}" sibTransId="{B400A98B-FDBE-44B9-98ED-AD97622415E5}"/>
    <dgm:cxn modelId="{71BA9EF7-D3D6-48C8-8C82-78C5A4391E0F}" srcId="{2B0A50B9-553E-4989-B6FF-AA43730427C9}" destId="{A6BBEC89-4A27-4F85-8EF8-EBAE49E25EE6}" srcOrd="2" destOrd="0" parTransId="{E99E4604-61F4-45B6-A196-CF6B5D02D0CB}" sibTransId="{F1732303-BCF8-4127-A97F-29F35CCE5C85}"/>
    <dgm:cxn modelId="{6E69A10A-F395-470E-A133-19F65DAEEB1E}" type="presParOf" srcId="{7D3B4317-E315-4CC9-AD44-68F77ED51C52}" destId="{640DF6F6-1864-439E-9026-B31B7148D0DF}" srcOrd="0" destOrd="0" presId="urn:microsoft.com/office/officeart/2005/8/layout/list1"/>
    <dgm:cxn modelId="{07CEC8C5-6199-4839-97D4-74719F612651}" type="presParOf" srcId="{640DF6F6-1864-439E-9026-B31B7148D0DF}" destId="{B9974253-9327-4FEE-806F-AF97264D1D6D}" srcOrd="0" destOrd="0" presId="urn:microsoft.com/office/officeart/2005/8/layout/list1"/>
    <dgm:cxn modelId="{8E751AE8-21B6-4F5A-8EA9-AEF3B36EA366}" type="presParOf" srcId="{640DF6F6-1864-439E-9026-B31B7148D0DF}" destId="{88A5166F-0DCF-48F3-98AB-6B258D262C3C}" srcOrd="1" destOrd="0" presId="urn:microsoft.com/office/officeart/2005/8/layout/list1"/>
    <dgm:cxn modelId="{3F87E91B-4D2B-4116-876F-75A0DEE3DB50}" type="presParOf" srcId="{7D3B4317-E315-4CC9-AD44-68F77ED51C52}" destId="{F1B144B3-F971-4BF1-8C17-E91CD90C4AD1}" srcOrd="1" destOrd="0" presId="urn:microsoft.com/office/officeart/2005/8/layout/list1"/>
    <dgm:cxn modelId="{43468920-B2B2-4685-B4D6-E15FA2C3D98E}" type="presParOf" srcId="{7D3B4317-E315-4CC9-AD44-68F77ED51C52}" destId="{D5D6E804-778A-423D-B6B8-CDC11A007A3E}" srcOrd="2" destOrd="0" presId="urn:microsoft.com/office/officeart/2005/8/layout/list1"/>
    <dgm:cxn modelId="{C7359178-D664-4E47-8D68-4B094B10D9F5}" type="presParOf" srcId="{7D3B4317-E315-4CC9-AD44-68F77ED51C52}" destId="{B92D6549-F31C-44F8-A91A-9B05FFDE7683}" srcOrd="3" destOrd="0" presId="urn:microsoft.com/office/officeart/2005/8/layout/list1"/>
    <dgm:cxn modelId="{063FF1BD-8544-4563-86D0-4F6EC2204FC5}" type="presParOf" srcId="{7D3B4317-E315-4CC9-AD44-68F77ED51C52}" destId="{8D2BB7E3-C0EC-439B-968F-FBCF90230C71}" srcOrd="4" destOrd="0" presId="urn:microsoft.com/office/officeart/2005/8/layout/list1"/>
    <dgm:cxn modelId="{32CE9DCB-B05E-45BF-913E-B92F1E91003E}" type="presParOf" srcId="{8D2BB7E3-C0EC-439B-968F-FBCF90230C71}" destId="{34D2DA03-2E1C-49C1-ACFB-1F085E89D0F2}" srcOrd="0" destOrd="0" presId="urn:microsoft.com/office/officeart/2005/8/layout/list1"/>
    <dgm:cxn modelId="{BA558696-EF38-4F85-ABA2-35082737C341}" type="presParOf" srcId="{8D2BB7E3-C0EC-439B-968F-FBCF90230C71}" destId="{E4EF65ED-AB82-468A-9F08-3329175592AF}" srcOrd="1" destOrd="0" presId="urn:microsoft.com/office/officeart/2005/8/layout/list1"/>
    <dgm:cxn modelId="{BFC381E7-49D7-4A75-9BBE-3554933D182C}" type="presParOf" srcId="{7D3B4317-E315-4CC9-AD44-68F77ED51C52}" destId="{5E2B0784-C38C-4789-9038-255B4B50C2D7}" srcOrd="5" destOrd="0" presId="urn:microsoft.com/office/officeart/2005/8/layout/list1"/>
    <dgm:cxn modelId="{7DA6517F-1EC1-4934-A933-8D596B88AA78}" type="presParOf" srcId="{7D3B4317-E315-4CC9-AD44-68F77ED51C52}" destId="{43A74293-D0C9-4404-969C-B1397661C4AE}" srcOrd="6" destOrd="0" presId="urn:microsoft.com/office/officeart/2005/8/layout/list1"/>
    <dgm:cxn modelId="{143BC57B-37FB-A645-BBED-250531E400F0}" type="presParOf" srcId="{7D3B4317-E315-4CC9-AD44-68F77ED51C52}" destId="{936658C5-D216-1F43-BF15-A819F5FAEE94}" srcOrd="7" destOrd="0" presId="urn:microsoft.com/office/officeart/2005/8/layout/list1"/>
    <dgm:cxn modelId="{51957B6A-9165-D143-B0A2-585BD5860090}" type="presParOf" srcId="{7D3B4317-E315-4CC9-AD44-68F77ED51C52}" destId="{34E94D4E-486B-D449-859B-660C10218039}" srcOrd="8" destOrd="0" presId="urn:microsoft.com/office/officeart/2005/8/layout/list1"/>
    <dgm:cxn modelId="{A9FAAC7C-2EB4-A34F-BA8B-A8E6713CA6AA}" type="presParOf" srcId="{34E94D4E-486B-D449-859B-660C10218039}" destId="{4E37EE12-201D-034D-9BA9-0AA889D7FC79}" srcOrd="0" destOrd="0" presId="urn:microsoft.com/office/officeart/2005/8/layout/list1"/>
    <dgm:cxn modelId="{73326472-9E25-C845-AAEA-FF0808870FAD}" type="presParOf" srcId="{34E94D4E-486B-D449-859B-660C10218039}" destId="{6B527B12-EBD3-8D43-BE4E-12EF9F261AA0}" srcOrd="1" destOrd="0" presId="urn:microsoft.com/office/officeart/2005/8/layout/list1"/>
    <dgm:cxn modelId="{AD60CFAD-A058-E848-8806-4315F9492777}" type="presParOf" srcId="{7D3B4317-E315-4CC9-AD44-68F77ED51C52}" destId="{4A6D529B-3C3C-E648-8422-1BC725354AFA}" srcOrd="9" destOrd="0" presId="urn:microsoft.com/office/officeart/2005/8/layout/list1"/>
    <dgm:cxn modelId="{4187ECB4-7EF7-7849-8DD5-71C401C94240}" type="presParOf" srcId="{7D3B4317-E315-4CC9-AD44-68F77ED51C52}" destId="{6EB71AA1-E60D-A041-AAB6-3EC235BDB1A0}" srcOrd="10" destOrd="0" presId="urn:microsoft.com/office/officeart/2005/8/layout/list1"/>
    <dgm:cxn modelId="{9F6BE1A0-5BE5-3641-8825-147C70648B01}" type="presParOf" srcId="{7D3B4317-E315-4CC9-AD44-68F77ED51C52}" destId="{E9C2671D-B6E9-5840-A8F6-776FAD88A0C7}" srcOrd="11" destOrd="0" presId="urn:microsoft.com/office/officeart/2005/8/layout/list1"/>
    <dgm:cxn modelId="{B95575C7-9CE3-5240-9A69-3F51BEFD3433}" type="presParOf" srcId="{7D3B4317-E315-4CC9-AD44-68F77ED51C52}" destId="{DA0B04AE-1029-604D-AD59-65A15B808ACE}" srcOrd="12" destOrd="0" presId="urn:microsoft.com/office/officeart/2005/8/layout/list1"/>
    <dgm:cxn modelId="{A7740257-8097-DC4D-A97C-881403BFB1D6}" type="presParOf" srcId="{DA0B04AE-1029-604D-AD59-65A15B808ACE}" destId="{D75FE39F-D241-334E-AF64-D7F3B4B7F20E}" srcOrd="0" destOrd="0" presId="urn:microsoft.com/office/officeart/2005/8/layout/list1"/>
    <dgm:cxn modelId="{DD84C789-1511-CD4B-9A9E-F20C27DB1F1F}" type="presParOf" srcId="{DA0B04AE-1029-604D-AD59-65A15B808ACE}" destId="{8365598B-25D4-7F48-99BF-12A4F65E73CF}" srcOrd="1" destOrd="0" presId="urn:microsoft.com/office/officeart/2005/8/layout/list1"/>
    <dgm:cxn modelId="{77F2F067-EAF9-6C49-A454-223D9D7CC58F}" type="presParOf" srcId="{7D3B4317-E315-4CC9-AD44-68F77ED51C52}" destId="{B9716FD2-A9F5-724B-B69E-E522287E2ADA}" srcOrd="13" destOrd="0" presId="urn:microsoft.com/office/officeart/2005/8/layout/list1"/>
    <dgm:cxn modelId="{6D97BCD5-E31E-E546-B784-C3CB0B44393D}" type="presParOf" srcId="{7D3B4317-E315-4CC9-AD44-68F77ED51C52}" destId="{BDF6E810-357F-0042-B870-178C2A94E158}" srcOrd="14" destOrd="0" presId="urn:microsoft.com/office/officeart/2005/8/layout/list1"/>
    <dgm:cxn modelId="{AF7B4036-B159-C44E-9227-7297388FC7DE}" type="presParOf" srcId="{7D3B4317-E315-4CC9-AD44-68F77ED51C52}" destId="{2982A36F-93BA-D148-9C1B-B5E1740CF3FE}" srcOrd="15" destOrd="0" presId="urn:microsoft.com/office/officeart/2005/8/layout/list1"/>
    <dgm:cxn modelId="{5DD27357-C4B4-904F-9EEB-C80C214549ED}" type="presParOf" srcId="{7D3B4317-E315-4CC9-AD44-68F77ED51C52}" destId="{746DA6BD-E6A9-A14F-83E7-E27A1776D688}" srcOrd="16" destOrd="0" presId="urn:microsoft.com/office/officeart/2005/8/layout/list1"/>
    <dgm:cxn modelId="{D0B995CB-80C9-444F-90BA-EDA75035D357}" type="presParOf" srcId="{746DA6BD-E6A9-A14F-83E7-E27A1776D688}" destId="{5A05B3AE-51D1-844A-AAA6-DC5DE8CC3223}" srcOrd="0" destOrd="0" presId="urn:microsoft.com/office/officeart/2005/8/layout/list1"/>
    <dgm:cxn modelId="{B1A8163A-F962-7B4F-BE53-CCCFC6980A4C}" type="presParOf" srcId="{746DA6BD-E6A9-A14F-83E7-E27A1776D688}" destId="{AA636295-2B0C-CC47-8FFF-53404D08B808}" srcOrd="1" destOrd="0" presId="urn:microsoft.com/office/officeart/2005/8/layout/list1"/>
    <dgm:cxn modelId="{18B9119A-C050-6F4C-908C-6EE52B683D00}" type="presParOf" srcId="{7D3B4317-E315-4CC9-AD44-68F77ED51C52}" destId="{8BF7E7D7-C54B-5E46-B264-39758A1FB00D}" srcOrd="17" destOrd="0" presId="urn:microsoft.com/office/officeart/2005/8/layout/list1"/>
    <dgm:cxn modelId="{BA0E2B88-FEAE-A740-AEBA-C9C43398D99C}" type="presParOf" srcId="{7D3B4317-E315-4CC9-AD44-68F77ED51C52}" destId="{50F616A7-83D9-354B-A3A3-E925FC691456}" srcOrd="18" destOrd="0" presId="urn:microsoft.com/office/officeart/2005/8/layout/list1"/>
    <dgm:cxn modelId="{8BB347E1-D7DE-EA45-B047-4C6E5350C77F}" type="presParOf" srcId="{7D3B4317-E315-4CC9-AD44-68F77ED51C52}" destId="{FDA37C46-5B3F-6C4C-B037-D42A864E3FE2}" srcOrd="19" destOrd="0" presId="urn:microsoft.com/office/officeart/2005/8/layout/list1"/>
    <dgm:cxn modelId="{A1B3D386-9366-534B-BCFD-D0C01A4E24AE}" type="presParOf" srcId="{7D3B4317-E315-4CC9-AD44-68F77ED51C52}" destId="{3B19A32A-03A9-4345-853F-73E427B3B2E9}" srcOrd="20" destOrd="0" presId="urn:microsoft.com/office/officeart/2005/8/layout/list1"/>
    <dgm:cxn modelId="{4A5FA967-902B-634A-B013-A14018E2340C}" type="presParOf" srcId="{3B19A32A-03A9-4345-853F-73E427B3B2E9}" destId="{32C69738-A20D-7440-9267-343CAB9F7FAC}" srcOrd="0" destOrd="0" presId="urn:microsoft.com/office/officeart/2005/8/layout/list1"/>
    <dgm:cxn modelId="{A694979E-8AB1-4F43-B346-749B58E32825}" type="presParOf" srcId="{3B19A32A-03A9-4345-853F-73E427B3B2E9}" destId="{D9BE897C-388F-CB4B-BDFF-F1D2021CD1DC}" srcOrd="1" destOrd="0" presId="urn:microsoft.com/office/officeart/2005/8/layout/list1"/>
    <dgm:cxn modelId="{474D0AB3-BA8B-7442-B38A-22BF00986ABC}" type="presParOf" srcId="{7D3B4317-E315-4CC9-AD44-68F77ED51C52}" destId="{E28F22EE-A3E7-0549-A1AB-700D2F3FB06F}" srcOrd="21" destOrd="0" presId="urn:microsoft.com/office/officeart/2005/8/layout/list1"/>
    <dgm:cxn modelId="{655380E2-1E11-1542-A669-50D8A7BB7F52}" type="presParOf" srcId="{7D3B4317-E315-4CC9-AD44-68F77ED51C52}" destId="{151FC0FB-7422-5D43-8AB6-82CA4992EDCD}" srcOrd="22"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718F7F-2643-49DF-85AE-14DAEF1668DF}" type="doc">
      <dgm:prSet loTypeId="urn:diagrams.loki3.com/VaryingWidthList" loCatId="list" qsTypeId="urn:microsoft.com/office/officeart/2005/8/quickstyle/simple1" qsCatId="simple" csTypeId="urn:microsoft.com/office/officeart/2005/8/colors/accent5_2" csCatId="accent5" phldr="1"/>
      <dgm:spPr/>
    </dgm:pt>
    <dgm:pt modelId="{A9AB1413-2CD1-418C-A099-B6721A4841A0}">
      <dgm:prSet phldrT="[Text]"/>
      <dgm:spPr>
        <a:solidFill>
          <a:srgbClr val="97002E">
            <a:alpha val="75674"/>
          </a:srgbClr>
        </a:solidFill>
      </dgm:spPr>
      <dgm:t>
        <a:bodyPr/>
        <a:lstStyle/>
        <a:p>
          <a:r>
            <a:rPr lang="en-US"/>
            <a:t>What do we have?</a:t>
          </a:r>
        </a:p>
      </dgm:t>
    </dgm:pt>
    <dgm:pt modelId="{E8B70735-2EDD-4530-B80C-A2670657F5EF}" type="parTrans" cxnId="{8C676D13-CB66-4E92-9E82-A097410873A9}">
      <dgm:prSet/>
      <dgm:spPr/>
      <dgm:t>
        <a:bodyPr/>
        <a:lstStyle/>
        <a:p>
          <a:endParaRPr lang="en-US"/>
        </a:p>
      </dgm:t>
    </dgm:pt>
    <dgm:pt modelId="{7CF9549A-AEA5-4959-A8FE-C4BEE7911798}" type="sibTrans" cxnId="{8C676D13-CB66-4E92-9E82-A097410873A9}">
      <dgm:prSet/>
      <dgm:spPr/>
      <dgm:t>
        <a:bodyPr/>
        <a:lstStyle/>
        <a:p>
          <a:endParaRPr lang="en-US"/>
        </a:p>
      </dgm:t>
    </dgm:pt>
    <dgm:pt modelId="{747C15B8-263D-4500-B3B7-9C719BA54472}">
      <dgm:prSet phldrT="[Text]"/>
      <dgm:spPr>
        <a:solidFill>
          <a:srgbClr val="97002E">
            <a:alpha val="74988"/>
          </a:srgbClr>
        </a:solidFill>
      </dgm:spPr>
      <dgm:t>
        <a:bodyPr/>
        <a:lstStyle/>
        <a:p>
          <a:r>
            <a:rPr lang="en-US"/>
            <a:t>What is power? </a:t>
          </a:r>
        </a:p>
      </dgm:t>
    </dgm:pt>
    <dgm:pt modelId="{0F814697-0642-48A9-9683-50985142F8F5}" type="parTrans" cxnId="{52F2707F-6FE9-4FB3-8415-C2A0C9275367}">
      <dgm:prSet/>
      <dgm:spPr/>
      <dgm:t>
        <a:bodyPr/>
        <a:lstStyle/>
        <a:p>
          <a:endParaRPr lang="en-US"/>
        </a:p>
      </dgm:t>
    </dgm:pt>
    <dgm:pt modelId="{5C5ED49F-9B19-4D21-BF99-0A35CEBC99B3}" type="sibTrans" cxnId="{52F2707F-6FE9-4FB3-8415-C2A0C9275367}">
      <dgm:prSet/>
      <dgm:spPr/>
      <dgm:t>
        <a:bodyPr/>
        <a:lstStyle/>
        <a:p>
          <a:endParaRPr lang="en-US"/>
        </a:p>
      </dgm:t>
    </dgm:pt>
    <dgm:pt modelId="{BA6CBD64-72C7-45CD-AE89-3BFDCC6360BC}">
      <dgm:prSet phldrT="[Text]"/>
      <dgm:spPr>
        <a:solidFill>
          <a:srgbClr val="97002E">
            <a:alpha val="74777"/>
          </a:srgbClr>
        </a:solidFill>
      </dgm:spPr>
      <dgm:t>
        <a:bodyPr/>
        <a:lstStyle/>
        <a:p>
          <a:r>
            <a:rPr lang="en-US"/>
            <a:t>How are we showing we have power?</a:t>
          </a:r>
        </a:p>
      </dgm:t>
    </dgm:pt>
    <dgm:pt modelId="{B8248499-D5CE-4C24-9A75-3FFE513A1DD4}" type="parTrans" cxnId="{9E7DF85B-45FF-446B-9855-208AE7BACE93}">
      <dgm:prSet/>
      <dgm:spPr/>
      <dgm:t>
        <a:bodyPr/>
        <a:lstStyle/>
        <a:p>
          <a:endParaRPr lang="en-US"/>
        </a:p>
      </dgm:t>
    </dgm:pt>
    <dgm:pt modelId="{F1A00805-635C-44B8-A93A-FB3B21510D24}" type="sibTrans" cxnId="{9E7DF85B-45FF-446B-9855-208AE7BACE93}">
      <dgm:prSet/>
      <dgm:spPr/>
      <dgm:t>
        <a:bodyPr/>
        <a:lstStyle/>
        <a:p>
          <a:endParaRPr lang="en-US"/>
        </a:p>
      </dgm:t>
    </dgm:pt>
    <dgm:pt modelId="{EE354CEA-CD1D-4401-8F39-50BE1BF3CF9E}" type="pres">
      <dgm:prSet presAssocID="{44718F7F-2643-49DF-85AE-14DAEF1668DF}" presName="Name0" presStyleCnt="0">
        <dgm:presLayoutVars>
          <dgm:resizeHandles/>
        </dgm:presLayoutVars>
      </dgm:prSet>
      <dgm:spPr/>
    </dgm:pt>
    <dgm:pt modelId="{74E074DE-8AF4-48C4-BB02-F09E4673C63E}" type="pres">
      <dgm:prSet presAssocID="{A9AB1413-2CD1-418C-A099-B6721A4841A0}" presName="text" presStyleLbl="node1" presStyleIdx="0" presStyleCnt="3" custScaleX="200208">
        <dgm:presLayoutVars>
          <dgm:bulletEnabled val="1"/>
        </dgm:presLayoutVars>
      </dgm:prSet>
      <dgm:spPr/>
    </dgm:pt>
    <dgm:pt modelId="{8D241A61-6D15-4ACB-ABFB-B866A39CAC91}" type="pres">
      <dgm:prSet presAssocID="{7CF9549A-AEA5-4959-A8FE-C4BEE7911798}" presName="space" presStyleCnt="0"/>
      <dgm:spPr/>
    </dgm:pt>
    <dgm:pt modelId="{5557EE60-EA04-41ED-BA66-8D7E6505B7D0}" type="pres">
      <dgm:prSet presAssocID="{747C15B8-263D-4500-B3B7-9C719BA54472}" presName="text" presStyleLbl="node1" presStyleIdx="1" presStyleCnt="3" custScaleX="247066">
        <dgm:presLayoutVars>
          <dgm:bulletEnabled val="1"/>
        </dgm:presLayoutVars>
      </dgm:prSet>
      <dgm:spPr/>
    </dgm:pt>
    <dgm:pt modelId="{81A442DE-04CA-40CD-9829-D5AAAD47E7A0}" type="pres">
      <dgm:prSet presAssocID="{5C5ED49F-9B19-4D21-BF99-0A35CEBC99B3}" presName="space" presStyleCnt="0"/>
      <dgm:spPr/>
    </dgm:pt>
    <dgm:pt modelId="{173D774C-4F19-48C7-9F7B-8FD61C09FFCC}" type="pres">
      <dgm:prSet presAssocID="{BA6CBD64-72C7-45CD-AE89-3BFDCC6360BC}" presName="text" presStyleLbl="node1" presStyleIdx="2" presStyleCnt="3" custScaleX="98873">
        <dgm:presLayoutVars>
          <dgm:bulletEnabled val="1"/>
        </dgm:presLayoutVars>
      </dgm:prSet>
      <dgm:spPr/>
    </dgm:pt>
  </dgm:ptLst>
  <dgm:cxnLst>
    <dgm:cxn modelId="{8C676D13-CB66-4E92-9E82-A097410873A9}" srcId="{44718F7F-2643-49DF-85AE-14DAEF1668DF}" destId="{A9AB1413-2CD1-418C-A099-B6721A4841A0}" srcOrd="0" destOrd="0" parTransId="{E8B70735-2EDD-4530-B80C-A2670657F5EF}" sibTransId="{7CF9549A-AEA5-4959-A8FE-C4BEE7911798}"/>
    <dgm:cxn modelId="{37779545-A352-41B6-874A-F3BCE9FE2490}" type="presOf" srcId="{BA6CBD64-72C7-45CD-AE89-3BFDCC6360BC}" destId="{173D774C-4F19-48C7-9F7B-8FD61C09FFCC}" srcOrd="0" destOrd="0" presId="urn:diagrams.loki3.com/VaryingWidthList"/>
    <dgm:cxn modelId="{9E7DF85B-45FF-446B-9855-208AE7BACE93}" srcId="{44718F7F-2643-49DF-85AE-14DAEF1668DF}" destId="{BA6CBD64-72C7-45CD-AE89-3BFDCC6360BC}" srcOrd="2" destOrd="0" parTransId="{B8248499-D5CE-4C24-9A75-3FFE513A1DD4}" sibTransId="{F1A00805-635C-44B8-A93A-FB3B21510D24}"/>
    <dgm:cxn modelId="{52F2707F-6FE9-4FB3-8415-C2A0C9275367}" srcId="{44718F7F-2643-49DF-85AE-14DAEF1668DF}" destId="{747C15B8-263D-4500-B3B7-9C719BA54472}" srcOrd="1" destOrd="0" parTransId="{0F814697-0642-48A9-9683-50985142F8F5}" sibTransId="{5C5ED49F-9B19-4D21-BF99-0A35CEBC99B3}"/>
    <dgm:cxn modelId="{0EA88392-7977-4146-8AC6-4440C53FB71D}" type="presOf" srcId="{A9AB1413-2CD1-418C-A099-B6721A4841A0}" destId="{74E074DE-8AF4-48C4-BB02-F09E4673C63E}" srcOrd="0" destOrd="0" presId="urn:diagrams.loki3.com/VaryingWidthList"/>
    <dgm:cxn modelId="{4A013EB4-E22E-4412-81DC-21BA7C34FBBE}" type="presOf" srcId="{747C15B8-263D-4500-B3B7-9C719BA54472}" destId="{5557EE60-EA04-41ED-BA66-8D7E6505B7D0}" srcOrd="0" destOrd="0" presId="urn:diagrams.loki3.com/VaryingWidthList"/>
    <dgm:cxn modelId="{C3A59FBB-0791-4BA4-AC49-E9D50B0D18FB}" type="presOf" srcId="{44718F7F-2643-49DF-85AE-14DAEF1668DF}" destId="{EE354CEA-CD1D-4401-8F39-50BE1BF3CF9E}" srcOrd="0" destOrd="0" presId="urn:diagrams.loki3.com/VaryingWidthList"/>
    <dgm:cxn modelId="{2771884E-893F-48C9-86F7-F0CA7F163073}" type="presParOf" srcId="{EE354CEA-CD1D-4401-8F39-50BE1BF3CF9E}" destId="{74E074DE-8AF4-48C4-BB02-F09E4673C63E}" srcOrd="0" destOrd="0" presId="urn:diagrams.loki3.com/VaryingWidthList"/>
    <dgm:cxn modelId="{111E115B-11C8-43B4-8ED5-D185DFBF23F1}" type="presParOf" srcId="{EE354CEA-CD1D-4401-8F39-50BE1BF3CF9E}" destId="{8D241A61-6D15-4ACB-ABFB-B866A39CAC91}" srcOrd="1" destOrd="0" presId="urn:diagrams.loki3.com/VaryingWidthList"/>
    <dgm:cxn modelId="{61991788-E51E-4343-A133-0763238CF839}" type="presParOf" srcId="{EE354CEA-CD1D-4401-8F39-50BE1BF3CF9E}" destId="{5557EE60-EA04-41ED-BA66-8D7E6505B7D0}" srcOrd="2" destOrd="0" presId="urn:diagrams.loki3.com/VaryingWidthList"/>
    <dgm:cxn modelId="{476A88FF-8579-4A38-8329-B53DE349DE96}" type="presParOf" srcId="{EE354CEA-CD1D-4401-8F39-50BE1BF3CF9E}" destId="{81A442DE-04CA-40CD-9829-D5AAAD47E7A0}" srcOrd="3" destOrd="0" presId="urn:diagrams.loki3.com/VaryingWidthList"/>
    <dgm:cxn modelId="{15B4E5CC-C79D-489B-B633-22FFB051E403}" type="presParOf" srcId="{EE354CEA-CD1D-4401-8F39-50BE1BF3CF9E}" destId="{173D774C-4F19-48C7-9F7B-8FD61C09FFCC}" srcOrd="4" destOrd="0" presId="urn:diagrams.loki3.com/VaryingWidthList"/>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5D0DEF7A-E047-3747-93C9-43C5EBA1C8A8}" type="doc">
      <dgm:prSet loTypeId="urn:microsoft.com/office/officeart/2005/8/layout/vList3" loCatId="list" qsTypeId="urn:microsoft.com/office/officeart/2005/8/quickstyle/simple1" qsCatId="simple" csTypeId="urn:microsoft.com/office/officeart/2005/8/colors/accent1_3" csCatId="accent1" phldr="1"/>
      <dgm:spPr/>
      <dgm:t>
        <a:bodyPr/>
        <a:lstStyle/>
        <a:p>
          <a:endParaRPr lang="en-US"/>
        </a:p>
      </dgm:t>
    </dgm:pt>
    <dgm:pt modelId="{49ECB76E-C4D4-0F49-81B7-05B5E666BB7F}">
      <dgm:prSet/>
      <dgm:spPr/>
      <dgm:t>
        <a:bodyPr/>
        <a:lstStyle/>
        <a:p>
          <a:pPr algn="l"/>
          <a:r>
            <a:rPr lang="en-US" b="1" i="0" u="none" strike="noStrike" dirty="0">
              <a:effectLst/>
              <a:latin typeface="Arial" panose="020B0604020202020204" pitchFamily="34" charset="0"/>
            </a:rPr>
            <a:t>Fight back against attacks on public sector workers- No budget cuts or layoffs!</a:t>
          </a:r>
          <a:endParaRPr lang="en-US" dirty="0"/>
        </a:p>
      </dgm:t>
    </dgm:pt>
    <dgm:pt modelId="{7F8F2EE4-914A-AA4E-8E72-A35F8F101F72}" type="parTrans" cxnId="{3DE112DF-98F3-FA4F-9FD5-2DDCB147462B}">
      <dgm:prSet/>
      <dgm:spPr/>
      <dgm:t>
        <a:bodyPr/>
        <a:lstStyle/>
        <a:p>
          <a:endParaRPr lang="en-US"/>
        </a:p>
      </dgm:t>
    </dgm:pt>
    <dgm:pt modelId="{BA16B764-5843-6243-BE6E-E93FCB09FC71}" type="sibTrans" cxnId="{3DE112DF-98F3-FA4F-9FD5-2DDCB147462B}">
      <dgm:prSet/>
      <dgm:spPr/>
      <dgm:t>
        <a:bodyPr/>
        <a:lstStyle/>
        <a:p>
          <a:endParaRPr lang="en-US"/>
        </a:p>
      </dgm:t>
    </dgm:pt>
    <dgm:pt modelId="{1488A964-3387-7045-8445-A2B1E8D48583}">
      <dgm:prSet/>
      <dgm:spPr/>
      <dgm:t>
        <a:bodyPr/>
        <a:lstStyle/>
        <a:p>
          <a:pPr algn="l"/>
          <a:r>
            <a:rPr lang="en-US" b="1" i="0" u="none" strike="noStrike">
              <a:effectLst/>
              <a:latin typeface="Arial" panose="020B0604020202020204" pitchFamily="34" charset="0"/>
            </a:rPr>
            <a:t>Increase revenue to fully fund our agencies through taxing the rich and corporations, not working people.</a:t>
          </a:r>
        </a:p>
      </dgm:t>
    </dgm:pt>
    <dgm:pt modelId="{CC781FD4-DEE2-0F47-8466-4729CA54F51E}" type="parTrans" cxnId="{60CF25EC-F2B7-204F-8148-FFEC3FF093A5}">
      <dgm:prSet/>
      <dgm:spPr/>
      <dgm:t>
        <a:bodyPr/>
        <a:lstStyle/>
        <a:p>
          <a:endParaRPr lang="en-US"/>
        </a:p>
      </dgm:t>
    </dgm:pt>
    <dgm:pt modelId="{D3A2E689-51EF-1741-8080-B8BA77130BD6}" type="sibTrans" cxnId="{60CF25EC-F2B7-204F-8148-FFEC3FF093A5}">
      <dgm:prSet/>
      <dgm:spPr/>
      <dgm:t>
        <a:bodyPr/>
        <a:lstStyle/>
        <a:p>
          <a:endParaRPr lang="en-US"/>
        </a:p>
      </dgm:t>
    </dgm:pt>
    <dgm:pt modelId="{690782B2-C6E0-D14A-A8D5-ED43B9888C1C}" type="pres">
      <dgm:prSet presAssocID="{5D0DEF7A-E047-3747-93C9-43C5EBA1C8A8}" presName="linearFlow" presStyleCnt="0">
        <dgm:presLayoutVars>
          <dgm:dir/>
          <dgm:resizeHandles val="exact"/>
        </dgm:presLayoutVars>
      </dgm:prSet>
      <dgm:spPr/>
    </dgm:pt>
    <dgm:pt modelId="{D51ADBEB-9152-554E-B437-E5DD2FFC3CAA}" type="pres">
      <dgm:prSet presAssocID="{49ECB76E-C4D4-0F49-81B7-05B5E666BB7F}" presName="composite" presStyleCnt="0"/>
      <dgm:spPr/>
    </dgm:pt>
    <dgm:pt modelId="{662B9C3F-F879-F244-9BA6-31D604160927}" type="pres">
      <dgm:prSet presAssocID="{49ECB76E-C4D4-0F49-81B7-05B5E666BB7F}" presName="imgShp" presStyleLbl="fgImgPlace1" presStyleIdx="0" presStyleCnt="2"/>
      <dgm:spPr/>
    </dgm:pt>
    <dgm:pt modelId="{DC99CB75-568A-9B42-91D9-15B3B94FB20C}" type="pres">
      <dgm:prSet presAssocID="{49ECB76E-C4D4-0F49-81B7-05B5E666BB7F}" presName="txShp" presStyleLbl="node1" presStyleIdx="0" presStyleCnt="2">
        <dgm:presLayoutVars>
          <dgm:bulletEnabled val="1"/>
        </dgm:presLayoutVars>
      </dgm:prSet>
      <dgm:spPr/>
    </dgm:pt>
    <dgm:pt modelId="{6D62AAEE-E9C5-AA42-B774-68442CA64E8A}" type="pres">
      <dgm:prSet presAssocID="{BA16B764-5843-6243-BE6E-E93FCB09FC71}" presName="spacing" presStyleCnt="0"/>
      <dgm:spPr/>
    </dgm:pt>
    <dgm:pt modelId="{B25B3570-5DEB-F24A-9FFE-769D61CC04E5}" type="pres">
      <dgm:prSet presAssocID="{1488A964-3387-7045-8445-A2B1E8D48583}" presName="composite" presStyleCnt="0"/>
      <dgm:spPr/>
    </dgm:pt>
    <dgm:pt modelId="{F2E7AA5A-D9F8-914C-9430-0998C8F7A573}" type="pres">
      <dgm:prSet presAssocID="{1488A964-3387-7045-8445-A2B1E8D48583}" presName="imgShp" presStyleLbl="fgImgPlace1" presStyleIdx="1" presStyleCnt="2"/>
      <dgm:spPr/>
    </dgm:pt>
    <dgm:pt modelId="{973F2327-57D8-0B4D-9ED6-0FA40C0C0F7E}" type="pres">
      <dgm:prSet presAssocID="{1488A964-3387-7045-8445-A2B1E8D48583}" presName="txShp" presStyleLbl="node1" presStyleIdx="1" presStyleCnt="2">
        <dgm:presLayoutVars>
          <dgm:bulletEnabled val="1"/>
        </dgm:presLayoutVars>
      </dgm:prSet>
      <dgm:spPr/>
    </dgm:pt>
  </dgm:ptLst>
  <dgm:cxnLst>
    <dgm:cxn modelId="{F4B4EC08-231A-9843-8C20-2B43E023AC58}" type="presOf" srcId="{49ECB76E-C4D4-0F49-81B7-05B5E666BB7F}" destId="{DC99CB75-568A-9B42-91D9-15B3B94FB20C}" srcOrd="0" destOrd="0" presId="urn:microsoft.com/office/officeart/2005/8/layout/vList3"/>
    <dgm:cxn modelId="{7A89C07D-EBC7-F047-8C7D-1E301E016815}" type="presOf" srcId="{5D0DEF7A-E047-3747-93C9-43C5EBA1C8A8}" destId="{690782B2-C6E0-D14A-A8D5-ED43B9888C1C}" srcOrd="0" destOrd="0" presId="urn:microsoft.com/office/officeart/2005/8/layout/vList3"/>
    <dgm:cxn modelId="{48DD7FBF-8809-664C-9C69-A969BA77A583}" type="presOf" srcId="{1488A964-3387-7045-8445-A2B1E8D48583}" destId="{973F2327-57D8-0B4D-9ED6-0FA40C0C0F7E}" srcOrd="0" destOrd="0" presId="urn:microsoft.com/office/officeart/2005/8/layout/vList3"/>
    <dgm:cxn modelId="{3DE112DF-98F3-FA4F-9FD5-2DDCB147462B}" srcId="{5D0DEF7A-E047-3747-93C9-43C5EBA1C8A8}" destId="{49ECB76E-C4D4-0F49-81B7-05B5E666BB7F}" srcOrd="0" destOrd="0" parTransId="{7F8F2EE4-914A-AA4E-8E72-A35F8F101F72}" sibTransId="{BA16B764-5843-6243-BE6E-E93FCB09FC71}"/>
    <dgm:cxn modelId="{60CF25EC-F2B7-204F-8148-FFEC3FF093A5}" srcId="{5D0DEF7A-E047-3747-93C9-43C5EBA1C8A8}" destId="{1488A964-3387-7045-8445-A2B1E8D48583}" srcOrd="1" destOrd="0" parTransId="{CC781FD4-DEE2-0F47-8466-4729CA54F51E}" sibTransId="{D3A2E689-51EF-1741-8080-B8BA77130BD6}"/>
    <dgm:cxn modelId="{2892AC8A-5A27-5F40-A10C-1CF333F07146}" type="presParOf" srcId="{690782B2-C6E0-D14A-A8D5-ED43B9888C1C}" destId="{D51ADBEB-9152-554E-B437-E5DD2FFC3CAA}" srcOrd="0" destOrd="0" presId="urn:microsoft.com/office/officeart/2005/8/layout/vList3"/>
    <dgm:cxn modelId="{0035D206-C3BB-8A4E-9AD5-66BEB15EDCC3}" type="presParOf" srcId="{D51ADBEB-9152-554E-B437-E5DD2FFC3CAA}" destId="{662B9C3F-F879-F244-9BA6-31D604160927}" srcOrd="0" destOrd="0" presId="urn:microsoft.com/office/officeart/2005/8/layout/vList3"/>
    <dgm:cxn modelId="{4E45A873-49CE-C64F-A417-6FB251BD3D35}" type="presParOf" srcId="{D51ADBEB-9152-554E-B437-E5DD2FFC3CAA}" destId="{DC99CB75-568A-9B42-91D9-15B3B94FB20C}" srcOrd="1" destOrd="0" presId="urn:microsoft.com/office/officeart/2005/8/layout/vList3"/>
    <dgm:cxn modelId="{9E3FF670-5E58-064E-9617-36F61D691C03}" type="presParOf" srcId="{690782B2-C6E0-D14A-A8D5-ED43B9888C1C}" destId="{6D62AAEE-E9C5-AA42-B774-68442CA64E8A}" srcOrd="1" destOrd="0" presId="urn:microsoft.com/office/officeart/2005/8/layout/vList3"/>
    <dgm:cxn modelId="{6AC341E0-E649-0C4C-A9AD-B01C9F2EEDCB}" type="presParOf" srcId="{690782B2-C6E0-D14A-A8D5-ED43B9888C1C}" destId="{B25B3570-5DEB-F24A-9FFE-769D61CC04E5}" srcOrd="2" destOrd="0" presId="urn:microsoft.com/office/officeart/2005/8/layout/vList3"/>
    <dgm:cxn modelId="{5D9C04D3-E966-F242-8909-CE22DEADB33B}" type="presParOf" srcId="{B25B3570-5DEB-F24A-9FFE-769D61CC04E5}" destId="{F2E7AA5A-D9F8-914C-9430-0998C8F7A573}" srcOrd="0" destOrd="0" presId="urn:microsoft.com/office/officeart/2005/8/layout/vList3"/>
    <dgm:cxn modelId="{2E8CFADB-297E-B646-B964-0A8DA733118D}" type="presParOf" srcId="{B25B3570-5DEB-F24A-9FFE-769D61CC04E5}" destId="{973F2327-57D8-0B4D-9ED6-0FA40C0C0F7E}"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8EEFA9-AABF-461F-A4FB-1BCF73B2999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740D48A1-E74C-468A-80A4-802AA3FA8E40}">
      <dgm:prSet custT="1"/>
      <dgm:spPr/>
      <dgm:t>
        <a:bodyPr/>
        <a:lstStyle/>
        <a:p>
          <a:r>
            <a:rPr lang="en-US" sz="2400" b="1" baseline="0">
              <a:latin typeface="Segoe UI" panose="020B0502040204020203" pitchFamily="34" charset="0"/>
              <a:cs typeface="Segoe UI" panose="020B0502040204020203" pitchFamily="34" charset="0"/>
            </a:rPr>
            <a:t>Facilitator</a:t>
          </a:r>
          <a:r>
            <a:rPr lang="en-US" sz="2400" baseline="0">
              <a:latin typeface="Segoe UI" panose="020B0502040204020203" pitchFamily="34" charset="0"/>
              <a:cs typeface="Segoe UI" panose="020B0502040204020203" pitchFamily="34" charset="0"/>
            </a:rPr>
            <a:t>: Introduces the group, ensures meeting stays on track and critical questions are asked.</a:t>
          </a:r>
          <a:endParaRPr lang="en-US" sz="2400">
            <a:latin typeface="Segoe UI" panose="020B0502040204020203" pitchFamily="34" charset="0"/>
            <a:cs typeface="Segoe UI" panose="020B0502040204020203" pitchFamily="34" charset="0"/>
          </a:endParaRPr>
        </a:p>
      </dgm:t>
    </dgm:pt>
    <dgm:pt modelId="{EAF64F1C-5068-4134-A2A9-1F18A739461C}" type="parTrans" cxnId="{12BBFC72-DB4D-4204-A9CB-BBC5148310EF}">
      <dgm:prSet/>
      <dgm:spPr/>
      <dgm:t>
        <a:bodyPr/>
        <a:lstStyle/>
        <a:p>
          <a:endParaRPr lang="en-US" sz="1600">
            <a:latin typeface="Segoe UI" panose="020B0502040204020203" pitchFamily="34" charset="0"/>
            <a:cs typeface="Segoe UI" panose="020B0502040204020203" pitchFamily="34" charset="0"/>
          </a:endParaRPr>
        </a:p>
      </dgm:t>
    </dgm:pt>
    <dgm:pt modelId="{C930E50C-C7AF-4060-8A61-C46EE585DFD1}" type="sibTrans" cxnId="{12BBFC72-DB4D-4204-A9CB-BBC5148310EF}">
      <dgm:prSet/>
      <dgm:spPr/>
      <dgm:t>
        <a:bodyPr/>
        <a:lstStyle/>
        <a:p>
          <a:endParaRPr lang="en-US" sz="1600">
            <a:latin typeface="Segoe UI" panose="020B0502040204020203" pitchFamily="34" charset="0"/>
            <a:cs typeface="Segoe UI" panose="020B0502040204020203" pitchFamily="34" charset="0"/>
          </a:endParaRPr>
        </a:p>
      </dgm:t>
    </dgm:pt>
    <dgm:pt modelId="{C95ED2F3-207B-4AF3-92A6-DE7B7DE23129}">
      <dgm:prSet custT="1"/>
      <dgm:spPr/>
      <dgm:t>
        <a:bodyPr/>
        <a:lstStyle/>
        <a:p>
          <a:r>
            <a:rPr lang="en-US" sz="2400" b="1" baseline="0">
              <a:latin typeface="Segoe UI" panose="020B0502040204020203" pitchFamily="34" charset="0"/>
              <a:cs typeface="Segoe UI" panose="020B0502040204020203" pitchFamily="34" charset="0"/>
            </a:rPr>
            <a:t>Storyteller</a:t>
          </a:r>
          <a:r>
            <a:rPr lang="en-US" sz="2400" baseline="0">
              <a:latin typeface="Segoe UI" panose="020B0502040204020203" pitchFamily="34" charset="0"/>
              <a:cs typeface="Segoe UI" panose="020B0502040204020203" pitchFamily="34" charset="0"/>
            </a:rPr>
            <a:t>: Intentional, well thought-out personal story. This can be about 2-4 minutes! </a:t>
          </a:r>
          <a:endParaRPr lang="en-US" sz="2400">
            <a:latin typeface="Segoe UI" panose="020B0502040204020203" pitchFamily="34" charset="0"/>
            <a:cs typeface="Segoe UI" panose="020B0502040204020203" pitchFamily="34" charset="0"/>
          </a:endParaRPr>
        </a:p>
      </dgm:t>
    </dgm:pt>
    <dgm:pt modelId="{BA83C0BF-3690-4268-8D84-22B74EE9391B}" type="parTrans" cxnId="{41DA9F11-EF1F-4307-B39C-A278F6CE79F9}">
      <dgm:prSet/>
      <dgm:spPr/>
      <dgm:t>
        <a:bodyPr/>
        <a:lstStyle/>
        <a:p>
          <a:endParaRPr lang="en-US" sz="1600">
            <a:latin typeface="Segoe UI" panose="020B0502040204020203" pitchFamily="34" charset="0"/>
            <a:cs typeface="Segoe UI" panose="020B0502040204020203" pitchFamily="34" charset="0"/>
          </a:endParaRPr>
        </a:p>
      </dgm:t>
    </dgm:pt>
    <dgm:pt modelId="{9FD6F12A-91D5-4629-889F-5FA639386E9B}" type="sibTrans" cxnId="{41DA9F11-EF1F-4307-B39C-A278F6CE79F9}">
      <dgm:prSet/>
      <dgm:spPr/>
      <dgm:t>
        <a:bodyPr/>
        <a:lstStyle/>
        <a:p>
          <a:endParaRPr lang="en-US" sz="1600">
            <a:latin typeface="Segoe UI" panose="020B0502040204020203" pitchFamily="34" charset="0"/>
            <a:cs typeface="Segoe UI" panose="020B0502040204020203" pitchFamily="34" charset="0"/>
          </a:endParaRPr>
        </a:p>
      </dgm:t>
    </dgm:pt>
    <dgm:pt modelId="{DAACD783-63FF-4E58-B24C-E1A31700AE8D}">
      <dgm:prSet custT="1"/>
      <dgm:spPr/>
      <dgm:t>
        <a:bodyPr/>
        <a:lstStyle/>
        <a:p>
          <a:r>
            <a:rPr lang="en-US" sz="2400" b="1" baseline="0">
              <a:latin typeface="Segoe UI" panose="020B0502040204020203" pitchFamily="34" charset="0"/>
              <a:cs typeface="Segoe UI" panose="020B0502040204020203" pitchFamily="34" charset="0"/>
            </a:rPr>
            <a:t>Question asker</a:t>
          </a:r>
          <a:r>
            <a:rPr lang="en-US" sz="2400" baseline="0">
              <a:latin typeface="Segoe UI" panose="020B0502040204020203" pitchFamily="34" charset="0"/>
              <a:cs typeface="Segoe UI" panose="020B0502040204020203" pitchFamily="34" charset="0"/>
            </a:rPr>
            <a:t>: Redirects conversation back to topic and personal stories as necessary. Responsible to making the final ask. </a:t>
          </a:r>
          <a:endParaRPr lang="en-US" sz="2400">
            <a:latin typeface="Segoe UI" panose="020B0502040204020203" pitchFamily="34" charset="0"/>
            <a:cs typeface="Segoe UI" panose="020B0502040204020203" pitchFamily="34" charset="0"/>
          </a:endParaRPr>
        </a:p>
      </dgm:t>
    </dgm:pt>
    <dgm:pt modelId="{AD17DA73-3963-4CE5-A9EA-76F0CEDD4458}" type="parTrans" cxnId="{D46819AE-3990-4A69-927D-E6D3BD939B94}">
      <dgm:prSet/>
      <dgm:spPr/>
      <dgm:t>
        <a:bodyPr/>
        <a:lstStyle/>
        <a:p>
          <a:endParaRPr lang="en-US" sz="1600">
            <a:latin typeface="Segoe UI" panose="020B0502040204020203" pitchFamily="34" charset="0"/>
            <a:cs typeface="Segoe UI" panose="020B0502040204020203" pitchFamily="34" charset="0"/>
          </a:endParaRPr>
        </a:p>
      </dgm:t>
    </dgm:pt>
    <dgm:pt modelId="{D0253089-6B49-487B-BA08-B36D4E61A2E9}" type="sibTrans" cxnId="{D46819AE-3990-4A69-927D-E6D3BD939B94}">
      <dgm:prSet/>
      <dgm:spPr/>
      <dgm:t>
        <a:bodyPr/>
        <a:lstStyle/>
        <a:p>
          <a:endParaRPr lang="en-US" sz="1600">
            <a:latin typeface="Segoe UI" panose="020B0502040204020203" pitchFamily="34" charset="0"/>
            <a:cs typeface="Segoe UI" panose="020B0502040204020203" pitchFamily="34" charset="0"/>
          </a:endParaRPr>
        </a:p>
      </dgm:t>
    </dgm:pt>
    <dgm:pt modelId="{36ACA584-0865-4935-99C3-44D79655812F}">
      <dgm:prSet custT="1"/>
      <dgm:spPr/>
      <dgm:t>
        <a:bodyPr/>
        <a:lstStyle/>
        <a:p>
          <a:r>
            <a:rPr lang="en-US" sz="2400" b="1" baseline="0">
              <a:latin typeface="Segoe UI" panose="020B0502040204020203" pitchFamily="34" charset="0"/>
              <a:cs typeface="Segoe UI" panose="020B0502040204020203" pitchFamily="34" charset="0"/>
            </a:rPr>
            <a:t>Note-Taker:</a:t>
          </a:r>
          <a:r>
            <a:rPr lang="en-US" sz="2400" baseline="0">
              <a:latin typeface="Segoe UI" panose="020B0502040204020203" pitchFamily="34" charset="0"/>
              <a:cs typeface="Segoe UI" panose="020B0502040204020203" pitchFamily="34" charset="0"/>
            </a:rPr>
            <a:t> Takes notes on what is happening, i.e.: stance and key things said by the legislator.</a:t>
          </a:r>
          <a:endParaRPr lang="en-US" sz="2400">
            <a:latin typeface="Segoe UI" panose="020B0502040204020203" pitchFamily="34" charset="0"/>
            <a:cs typeface="Segoe UI" panose="020B0502040204020203" pitchFamily="34" charset="0"/>
          </a:endParaRPr>
        </a:p>
      </dgm:t>
    </dgm:pt>
    <dgm:pt modelId="{2950106C-75FF-49D4-96B0-110592052948}" type="parTrans" cxnId="{8031E9F7-DF4E-43A7-B01F-C1784002A7B3}">
      <dgm:prSet/>
      <dgm:spPr/>
      <dgm:t>
        <a:bodyPr/>
        <a:lstStyle/>
        <a:p>
          <a:endParaRPr lang="en-US" sz="1600">
            <a:latin typeface="Segoe UI" panose="020B0502040204020203" pitchFamily="34" charset="0"/>
            <a:cs typeface="Segoe UI" panose="020B0502040204020203" pitchFamily="34" charset="0"/>
          </a:endParaRPr>
        </a:p>
      </dgm:t>
    </dgm:pt>
    <dgm:pt modelId="{2D411ED0-29EA-41D5-A8B6-2195F99D53B6}" type="sibTrans" cxnId="{8031E9F7-DF4E-43A7-B01F-C1784002A7B3}">
      <dgm:prSet/>
      <dgm:spPr/>
      <dgm:t>
        <a:bodyPr/>
        <a:lstStyle/>
        <a:p>
          <a:endParaRPr lang="en-US" sz="1600">
            <a:latin typeface="Segoe UI" panose="020B0502040204020203" pitchFamily="34" charset="0"/>
            <a:cs typeface="Segoe UI" panose="020B0502040204020203" pitchFamily="34" charset="0"/>
          </a:endParaRPr>
        </a:p>
      </dgm:t>
    </dgm:pt>
    <dgm:pt modelId="{9D54C2C6-568E-439F-BA6D-AE7B7F265586}" type="pres">
      <dgm:prSet presAssocID="{7D8EEFA9-AABF-461F-A4FB-1BCF73B2999C}" presName="vert0" presStyleCnt="0">
        <dgm:presLayoutVars>
          <dgm:dir/>
          <dgm:animOne val="branch"/>
          <dgm:animLvl val="lvl"/>
        </dgm:presLayoutVars>
      </dgm:prSet>
      <dgm:spPr/>
    </dgm:pt>
    <dgm:pt modelId="{D8607D2D-AB42-4F7C-9895-51390B609E96}" type="pres">
      <dgm:prSet presAssocID="{740D48A1-E74C-468A-80A4-802AA3FA8E40}" presName="thickLine" presStyleLbl="alignNode1" presStyleIdx="0" presStyleCnt="4"/>
      <dgm:spPr/>
    </dgm:pt>
    <dgm:pt modelId="{09AC61B5-647E-493D-934E-06DB4C4786C6}" type="pres">
      <dgm:prSet presAssocID="{740D48A1-E74C-468A-80A4-802AA3FA8E40}" presName="horz1" presStyleCnt="0"/>
      <dgm:spPr/>
    </dgm:pt>
    <dgm:pt modelId="{3BBF885E-B2A6-4812-9D1E-0FC12F8B6DCF}" type="pres">
      <dgm:prSet presAssocID="{740D48A1-E74C-468A-80A4-802AA3FA8E40}" presName="tx1" presStyleLbl="revTx" presStyleIdx="0" presStyleCnt="4"/>
      <dgm:spPr/>
    </dgm:pt>
    <dgm:pt modelId="{FA2FD22A-F0EA-4901-892D-CE09571A93BD}" type="pres">
      <dgm:prSet presAssocID="{740D48A1-E74C-468A-80A4-802AA3FA8E40}" presName="vert1" presStyleCnt="0"/>
      <dgm:spPr/>
    </dgm:pt>
    <dgm:pt modelId="{709106B0-B73E-4AD3-8DF6-93C7CF1A64ED}" type="pres">
      <dgm:prSet presAssocID="{C95ED2F3-207B-4AF3-92A6-DE7B7DE23129}" presName="thickLine" presStyleLbl="alignNode1" presStyleIdx="1" presStyleCnt="4"/>
      <dgm:spPr/>
    </dgm:pt>
    <dgm:pt modelId="{F04AB51B-E0C4-4508-A5FD-2C5F7359D823}" type="pres">
      <dgm:prSet presAssocID="{C95ED2F3-207B-4AF3-92A6-DE7B7DE23129}" presName="horz1" presStyleCnt="0"/>
      <dgm:spPr/>
    </dgm:pt>
    <dgm:pt modelId="{FA21BA7D-CF75-45B9-944B-0ABA1C1BFD95}" type="pres">
      <dgm:prSet presAssocID="{C95ED2F3-207B-4AF3-92A6-DE7B7DE23129}" presName="tx1" presStyleLbl="revTx" presStyleIdx="1" presStyleCnt="4"/>
      <dgm:spPr/>
    </dgm:pt>
    <dgm:pt modelId="{48D157E3-0189-4D46-B5A9-E4B1E9C417B6}" type="pres">
      <dgm:prSet presAssocID="{C95ED2F3-207B-4AF3-92A6-DE7B7DE23129}" presName="vert1" presStyleCnt="0"/>
      <dgm:spPr/>
    </dgm:pt>
    <dgm:pt modelId="{12688E98-CE25-4B46-958A-CF6C51D1E120}" type="pres">
      <dgm:prSet presAssocID="{DAACD783-63FF-4E58-B24C-E1A31700AE8D}" presName="thickLine" presStyleLbl="alignNode1" presStyleIdx="2" presStyleCnt="4"/>
      <dgm:spPr/>
    </dgm:pt>
    <dgm:pt modelId="{43F56092-26F5-40A1-AB8A-FD693C758946}" type="pres">
      <dgm:prSet presAssocID="{DAACD783-63FF-4E58-B24C-E1A31700AE8D}" presName="horz1" presStyleCnt="0"/>
      <dgm:spPr/>
    </dgm:pt>
    <dgm:pt modelId="{41A72558-5FA1-4072-85F8-32BC4B400545}" type="pres">
      <dgm:prSet presAssocID="{DAACD783-63FF-4E58-B24C-E1A31700AE8D}" presName="tx1" presStyleLbl="revTx" presStyleIdx="2" presStyleCnt="4"/>
      <dgm:spPr/>
    </dgm:pt>
    <dgm:pt modelId="{C5FD6FC6-D68E-421C-8FC7-12D17F421662}" type="pres">
      <dgm:prSet presAssocID="{DAACD783-63FF-4E58-B24C-E1A31700AE8D}" presName="vert1" presStyleCnt="0"/>
      <dgm:spPr/>
    </dgm:pt>
    <dgm:pt modelId="{57190E86-B2F2-4B32-B02D-72A4A890B5EE}" type="pres">
      <dgm:prSet presAssocID="{36ACA584-0865-4935-99C3-44D79655812F}" presName="thickLine" presStyleLbl="alignNode1" presStyleIdx="3" presStyleCnt="4"/>
      <dgm:spPr/>
    </dgm:pt>
    <dgm:pt modelId="{6A4BAE8F-7B7B-4D9E-8879-C3BD3BDB3E69}" type="pres">
      <dgm:prSet presAssocID="{36ACA584-0865-4935-99C3-44D79655812F}" presName="horz1" presStyleCnt="0"/>
      <dgm:spPr/>
    </dgm:pt>
    <dgm:pt modelId="{FCE6933D-0784-4F22-B7DA-114784933ED0}" type="pres">
      <dgm:prSet presAssocID="{36ACA584-0865-4935-99C3-44D79655812F}" presName="tx1" presStyleLbl="revTx" presStyleIdx="3" presStyleCnt="4"/>
      <dgm:spPr/>
    </dgm:pt>
    <dgm:pt modelId="{7E1317FF-3F60-4EE1-B052-B1379E2138D2}" type="pres">
      <dgm:prSet presAssocID="{36ACA584-0865-4935-99C3-44D79655812F}" presName="vert1" presStyleCnt="0"/>
      <dgm:spPr/>
    </dgm:pt>
  </dgm:ptLst>
  <dgm:cxnLst>
    <dgm:cxn modelId="{41DA9F11-EF1F-4307-B39C-A278F6CE79F9}" srcId="{7D8EEFA9-AABF-461F-A4FB-1BCF73B2999C}" destId="{C95ED2F3-207B-4AF3-92A6-DE7B7DE23129}" srcOrd="1" destOrd="0" parTransId="{BA83C0BF-3690-4268-8D84-22B74EE9391B}" sibTransId="{9FD6F12A-91D5-4629-889F-5FA639386E9B}"/>
    <dgm:cxn modelId="{12BBFC72-DB4D-4204-A9CB-BBC5148310EF}" srcId="{7D8EEFA9-AABF-461F-A4FB-1BCF73B2999C}" destId="{740D48A1-E74C-468A-80A4-802AA3FA8E40}" srcOrd="0" destOrd="0" parTransId="{EAF64F1C-5068-4134-A2A9-1F18A739461C}" sibTransId="{C930E50C-C7AF-4060-8A61-C46EE585DFD1}"/>
    <dgm:cxn modelId="{D46819AE-3990-4A69-927D-E6D3BD939B94}" srcId="{7D8EEFA9-AABF-461F-A4FB-1BCF73B2999C}" destId="{DAACD783-63FF-4E58-B24C-E1A31700AE8D}" srcOrd="2" destOrd="0" parTransId="{AD17DA73-3963-4CE5-A9EA-76F0CEDD4458}" sibTransId="{D0253089-6B49-487B-BA08-B36D4E61A2E9}"/>
    <dgm:cxn modelId="{5479D0BE-791D-4024-BBF8-E98141276B45}" type="presOf" srcId="{7D8EEFA9-AABF-461F-A4FB-1BCF73B2999C}" destId="{9D54C2C6-568E-439F-BA6D-AE7B7F265586}" srcOrd="0" destOrd="0" presId="urn:microsoft.com/office/officeart/2008/layout/LinedList"/>
    <dgm:cxn modelId="{7DE4B4D1-306F-476D-8C41-301AE08C359C}" type="presOf" srcId="{DAACD783-63FF-4E58-B24C-E1A31700AE8D}" destId="{41A72558-5FA1-4072-85F8-32BC4B400545}" srcOrd="0" destOrd="0" presId="urn:microsoft.com/office/officeart/2008/layout/LinedList"/>
    <dgm:cxn modelId="{0C9297D2-4754-467C-84F3-288020D6C53C}" type="presOf" srcId="{740D48A1-E74C-468A-80A4-802AA3FA8E40}" destId="{3BBF885E-B2A6-4812-9D1E-0FC12F8B6DCF}" srcOrd="0" destOrd="0" presId="urn:microsoft.com/office/officeart/2008/layout/LinedList"/>
    <dgm:cxn modelId="{AEBDFFD3-7765-4AF6-B6F3-C58A494B91AB}" type="presOf" srcId="{C95ED2F3-207B-4AF3-92A6-DE7B7DE23129}" destId="{FA21BA7D-CF75-45B9-944B-0ABA1C1BFD95}" srcOrd="0" destOrd="0" presId="urn:microsoft.com/office/officeart/2008/layout/LinedList"/>
    <dgm:cxn modelId="{2A5482D6-0587-4056-8BC7-62382DE84626}" type="presOf" srcId="{36ACA584-0865-4935-99C3-44D79655812F}" destId="{FCE6933D-0784-4F22-B7DA-114784933ED0}" srcOrd="0" destOrd="0" presId="urn:microsoft.com/office/officeart/2008/layout/LinedList"/>
    <dgm:cxn modelId="{8031E9F7-DF4E-43A7-B01F-C1784002A7B3}" srcId="{7D8EEFA9-AABF-461F-A4FB-1BCF73B2999C}" destId="{36ACA584-0865-4935-99C3-44D79655812F}" srcOrd="3" destOrd="0" parTransId="{2950106C-75FF-49D4-96B0-110592052948}" sibTransId="{2D411ED0-29EA-41D5-A8B6-2195F99D53B6}"/>
    <dgm:cxn modelId="{D9974D26-E55A-4301-B0C8-0EE517C5649D}" type="presParOf" srcId="{9D54C2C6-568E-439F-BA6D-AE7B7F265586}" destId="{D8607D2D-AB42-4F7C-9895-51390B609E96}" srcOrd="0" destOrd="0" presId="urn:microsoft.com/office/officeart/2008/layout/LinedList"/>
    <dgm:cxn modelId="{F2D4327B-CA91-4274-AAED-97DCB2104C59}" type="presParOf" srcId="{9D54C2C6-568E-439F-BA6D-AE7B7F265586}" destId="{09AC61B5-647E-493D-934E-06DB4C4786C6}" srcOrd="1" destOrd="0" presId="urn:microsoft.com/office/officeart/2008/layout/LinedList"/>
    <dgm:cxn modelId="{54D6A4DB-A07A-454A-945E-758B6E5F20B6}" type="presParOf" srcId="{09AC61B5-647E-493D-934E-06DB4C4786C6}" destId="{3BBF885E-B2A6-4812-9D1E-0FC12F8B6DCF}" srcOrd="0" destOrd="0" presId="urn:microsoft.com/office/officeart/2008/layout/LinedList"/>
    <dgm:cxn modelId="{2A33866C-0607-431E-988F-01C327C5A8DD}" type="presParOf" srcId="{09AC61B5-647E-493D-934E-06DB4C4786C6}" destId="{FA2FD22A-F0EA-4901-892D-CE09571A93BD}" srcOrd="1" destOrd="0" presId="urn:microsoft.com/office/officeart/2008/layout/LinedList"/>
    <dgm:cxn modelId="{FFF2D92D-8230-4C33-A85F-5A3AE4CCBD60}" type="presParOf" srcId="{9D54C2C6-568E-439F-BA6D-AE7B7F265586}" destId="{709106B0-B73E-4AD3-8DF6-93C7CF1A64ED}" srcOrd="2" destOrd="0" presId="urn:microsoft.com/office/officeart/2008/layout/LinedList"/>
    <dgm:cxn modelId="{472244D5-230B-4247-9E7C-10DDD2DF8311}" type="presParOf" srcId="{9D54C2C6-568E-439F-BA6D-AE7B7F265586}" destId="{F04AB51B-E0C4-4508-A5FD-2C5F7359D823}" srcOrd="3" destOrd="0" presId="urn:microsoft.com/office/officeart/2008/layout/LinedList"/>
    <dgm:cxn modelId="{7AC04CA5-1889-45B7-909F-F9AB40F8D982}" type="presParOf" srcId="{F04AB51B-E0C4-4508-A5FD-2C5F7359D823}" destId="{FA21BA7D-CF75-45B9-944B-0ABA1C1BFD95}" srcOrd="0" destOrd="0" presId="urn:microsoft.com/office/officeart/2008/layout/LinedList"/>
    <dgm:cxn modelId="{F8749B90-97CF-4CF0-89CC-2C3F7F46EE71}" type="presParOf" srcId="{F04AB51B-E0C4-4508-A5FD-2C5F7359D823}" destId="{48D157E3-0189-4D46-B5A9-E4B1E9C417B6}" srcOrd="1" destOrd="0" presId="urn:microsoft.com/office/officeart/2008/layout/LinedList"/>
    <dgm:cxn modelId="{6D30DBA7-8CF2-4174-ACCD-47F4872913D0}" type="presParOf" srcId="{9D54C2C6-568E-439F-BA6D-AE7B7F265586}" destId="{12688E98-CE25-4B46-958A-CF6C51D1E120}" srcOrd="4" destOrd="0" presId="urn:microsoft.com/office/officeart/2008/layout/LinedList"/>
    <dgm:cxn modelId="{BD71DF5B-A601-41F9-B83C-E3794C2549FD}" type="presParOf" srcId="{9D54C2C6-568E-439F-BA6D-AE7B7F265586}" destId="{43F56092-26F5-40A1-AB8A-FD693C758946}" srcOrd="5" destOrd="0" presId="urn:microsoft.com/office/officeart/2008/layout/LinedList"/>
    <dgm:cxn modelId="{96438F2A-57B5-46BD-8C85-17FBBAA4248C}" type="presParOf" srcId="{43F56092-26F5-40A1-AB8A-FD693C758946}" destId="{41A72558-5FA1-4072-85F8-32BC4B400545}" srcOrd="0" destOrd="0" presId="urn:microsoft.com/office/officeart/2008/layout/LinedList"/>
    <dgm:cxn modelId="{6F12A380-8117-4333-87E6-7AEB72131CDA}" type="presParOf" srcId="{43F56092-26F5-40A1-AB8A-FD693C758946}" destId="{C5FD6FC6-D68E-421C-8FC7-12D17F421662}" srcOrd="1" destOrd="0" presId="urn:microsoft.com/office/officeart/2008/layout/LinedList"/>
    <dgm:cxn modelId="{E769CC7E-A73D-48E2-996A-072C65F8552C}" type="presParOf" srcId="{9D54C2C6-568E-439F-BA6D-AE7B7F265586}" destId="{57190E86-B2F2-4B32-B02D-72A4A890B5EE}" srcOrd="6" destOrd="0" presId="urn:microsoft.com/office/officeart/2008/layout/LinedList"/>
    <dgm:cxn modelId="{70A8FDEB-A8C8-4C59-958E-DAC43E50ADAC}" type="presParOf" srcId="{9D54C2C6-568E-439F-BA6D-AE7B7F265586}" destId="{6A4BAE8F-7B7B-4D9E-8879-C3BD3BDB3E69}" srcOrd="7" destOrd="0" presId="urn:microsoft.com/office/officeart/2008/layout/LinedList"/>
    <dgm:cxn modelId="{A101EF8F-8639-4AA9-B9D8-FBE3F9DC93EE}" type="presParOf" srcId="{6A4BAE8F-7B7B-4D9E-8879-C3BD3BDB3E69}" destId="{FCE6933D-0784-4F22-B7DA-114784933ED0}" srcOrd="0" destOrd="0" presId="urn:microsoft.com/office/officeart/2008/layout/LinedList"/>
    <dgm:cxn modelId="{76A7067C-977C-463D-AC08-1C656CF54541}" type="presParOf" srcId="{6A4BAE8F-7B7B-4D9E-8879-C3BD3BDB3E69}" destId="{7E1317FF-3F60-4EE1-B052-B1379E2138D2}"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2CD929-AB8E-404C-81EE-1D752AE7A95B}"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BB1A3529-2F43-4C11-9930-E904D9D41D5F}">
      <dgm:prSet custT="1"/>
      <dgm:spPr/>
      <dgm:t>
        <a:bodyPr/>
        <a:lstStyle/>
        <a:p>
          <a:r>
            <a:rPr lang="en-US" sz="1800">
              <a:latin typeface="Segoe UI" panose="020B0502040204020203" pitchFamily="34" charset="0"/>
              <a:cs typeface="Segoe UI" panose="020B0502040204020203" pitchFamily="34" charset="0"/>
            </a:rPr>
            <a:t>Don’t let them get away without answering! They are elected to legislate, not just talk. If they won’t give you a yes or no, it is perfectly appropriate to ask for a yes or no answer or ask what information they need to support the legislation.</a:t>
          </a:r>
        </a:p>
      </dgm:t>
    </dgm:pt>
    <dgm:pt modelId="{FCFF396C-FA24-4A4A-A978-0BB138CE5CD3}" type="parTrans" cxnId="{6D44A3B9-EA05-4949-A3BA-C95DE953032C}">
      <dgm:prSet/>
      <dgm:spPr/>
      <dgm:t>
        <a:bodyPr/>
        <a:lstStyle/>
        <a:p>
          <a:endParaRPr lang="en-US" sz="2000"/>
        </a:p>
      </dgm:t>
    </dgm:pt>
    <dgm:pt modelId="{ECFCE2A5-4AE9-4AF5-9BBE-C3468631F430}" type="sibTrans" cxnId="{6D44A3B9-EA05-4949-A3BA-C95DE953032C}">
      <dgm:prSet/>
      <dgm:spPr/>
      <dgm:t>
        <a:bodyPr/>
        <a:lstStyle/>
        <a:p>
          <a:endParaRPr lang="en-US" sz="2000"/>
        </a:p>
      </dgm:t>
    </dgm:pt>
    <dgm:pt modelId="{E6710EB7-6579-40AF-8180-CFFBA8B4FAB5}">
      <dgm:prSet custT="1"/>
      <dgm:spPr/>
      <dgm:t>
        <a:bodyPr/>
        <a:lstStyle/>
        <a:p>
          <a:r>
            <a:rPr lang="en-US" sz="2000">
              <a:latin typeface="Segoe UI" panose="020B0502040204020203" pitchFamily="34" charset="0"/>
              <a:cs typeface="Segoe UI" panose="020B0502040204020203" pitchFamily="34" charset="0"/>
            </a:rPr>
            <a:t>Understand that your voice is important. Your experience as a public employee is important. </a:t>
          </a:r>
        </a:p>
      </dgm:t>
    </dgm:pt>
    <dgm:pt modelId="{9210E473-EB52-4611-999D-90904FBC1F64}" type="parTrans" cxnId="{D06ECFAF-595F-48A5-B489-962D9FD04EB5}">
      <dgm:prSet/>
      <dgm:spPr/>
      <dgm:t>
        <a:bodyPr/>
        <a:lstStyle/>
        <a:p>
          <a:endParaRPr lang="en-US" sz="2000"/>
        </a:p>
      </dgm:t>
    </dgm:pt>
    <dgm:pt modelId="{2588294F-3F2F-410F-AFAD-899AA9118B0A}" type="sibTrans" cxnId="{D06ECFAF-595F-48A5-B489-962D9FD04EB5}">
      <dgm:prSet/>
      <dgm:spPr/>
      <dgm:t>
        <a:bodyPr/>
        <a:lstStyle/>
        <a:p>
          <a:endParaRPr lang="en-US" sz="2000"/>
        </a:p>
      </dgm:t>
    </dgm:pt>
    <dgm:pt modelId="{63B8C99A-73CC-405F-8B77-5A3B3F290DFA}">
      <dgm:prSet custT="1"/>
      <dgm:spPr/>
      <dgm:t>
        <a:bodyPr/>
        <a:lstStyle/>
        <a:p>
          <a:r>
            <a:rPr lang="en-US" sz="2000">
              <a:latin typeface="Segoe UI" panose="020B0502040204020203" pitchFamily="34" charset="0"/>
              <a:cs typeface="Segoe UI" panose="020B0502040204020203" pitchFamily="34" charset="0"/>
            </a:rPr>
            <a:t>Take notes! Even if you are not the note taker your notes are important. </a:t>
          </a:r>
        </a:p>
      </dgm:t>
    </dgm:pt>
    <dgm:pt modelId="{4A85EFE6-8B05-4733-A13A-E2D8D09EE453}" type="parTrans" cxnId="{4084750D-D0F8-4B0D-B8C7-B4E63C18846B}">
      <dgm:prSet/>
      <dgm:spPr/>
      <dgm:t>
        <a:bodyPr/>
        <a:lstStyle/>
        <a:p>
          <a:endParaRPr lang="en-US" sz="2000"/>
        </a:p>
      </dgm:t>
    </dgm:pt>
    <dgm:pt modelId="{A4CCAC20-1557-44DA-94A9-88F13FA114F3}" type="sibTrans" cxnId="{4084750D-D0F8-4B0D-B8C7-B4E63C18846B}">
      <dgm:prSet/>
      <dgm:spPr/>
      <dgm:t>
        <a:bodyPr/>
        <a:lstStyle/>
        <a:p>
          <a:endParaRPr lang="en-US" sz="2000"/>
        </a:p>
      </dgm:t>
    </dgm:pt>
    <dgm:pt modelId="{383739EB-AAE0-4065-8679-F879425FB7BF}" type="pres">
      <dgm:prSet presAssocID="{C42CD929-AB8E-404C-81EE-1D752AE7A95B}" presName="root" presStyleCnt="0">
        <dgm:presLayoutVars>
          <dgm:dir/>
          <dgm:resizeHandles val="exact"/>
        </dgm:presLayoutVars>
      </dgm:prSet>
      <dgm:spPr/>
    </dgm:pt>
    <dgm:pt modelId="{34CDB0C9-ADF3-455E-8C27-04D14AADC83C}" type="pres">
      <dgm:prSet presAssocID="{BB1A3529-2F43-4C11-9930-E904D9D41D5F}" presName="compNode" presStyleCnt="0"/>
      <dgm:spPr/>
    </dgm:pt>
    <dgm:pt modelId="{5D61784E-6C3D-42FB-973D-8F192D79841C}" type="pres">
      <dgm:prSet presAssocID="{BB1A3529-2F43-4C11-9930-E904D9D41D5F}" presName="bgRect" presStyleLbl="bgShp" presStyleIdx="0" presStyleCnt="3" custLinFactNeighborX="-5502" custLinFactNeighborY="-404"/>
      <dgm:spPr/>
    </dgm:pt>
    <dgm:pt modelId="{FE7F6D37-62A0-4E47-BC84-C509AC54784D}" type="pres">
      <dgm:prSet presAssocID="{BB1A3529-2F43-4C11-9930-E904D9D41D5F}" presName="iconRect" presStyleLbl="node1" presStyleIdx="0" presStyleCnt="3"/>
      <dgm:spPr>
        <a:noFill/>
        <a:ln>
          <a:noFill/>
        </a:ln>
      </dgm:spPr>
    </dgm:pt>
    <dgm:pt modelId="{86F01613-57C7-40E5-8F39-588344AE76FA}" type="pres">
      <dgm:prSet presAssocID="{BB1A3529-2F43-4C11-9930-E904D9D41D5F}" presName="spaceRect" presStyleCnt="0"/>
      <dgm:spPr/>
    </dgm:pt>
    <dgm:pt modelId="{E2F85E7A-74E0-41B4-AC95-63750AC5E57F}" type="pres">
      <dgm:prSet presAssocID="{BB1A3529-2F43-4C11-9930-E904D9D41D5F}" presName="parTx" presStyleLbl="revTx" presStyleIdx="0" presStyleCnt="3">
        <dgm:presLayoutVars>
          <dgm:chMax val="0"/>
          <dgm:chPref val="0"/>
        </dgm:presLayoutVars>
      </dgm:prSet>
      <dgm:spPr/>
    </dgm:pt>
    <dgm:pt modelId="{F677E989-F522-44CD-8E78-D556C8271D0E}" type="pres">
      <dgm:prSet presAssocID="{ECFCE2A5-4AE9-4AF5-9BBE-C3468631F430}" presName="sibTrans" presStyleCnt="0"/>
      <dgm:spPr/>
    </dgm:pt>
    <dgm:pt modelId="{5FCDB351-387F-4E60-8A91-EB1DF69AA758}" type="pres">
      <dgm:prSet presAssocID="{E6710EB7-6579-40AF-8180-CFFBA8B4FAB5}" presName="compNode" presStyleCnt="0"/>
      <dgm:spPr/>
    </dgm:pt>
    <dgm:pt modelId="{83B18996-5586-46F2-93CD-770F33C91DA6}" type="pres">
      <dgm:prSet presAssocID="{E6710EB7-6579-40AF-8180-CFFBA8B4FAB5}" presName="bgRect" presStyleLbl="bgShp" presStyleIdx="1" presStyleCnt="3"/>
      <dgm:spPr/>
    </dgm:pt>
    <dgm:pt modelId="{8D716281-C417-4BC2-91C5-525EE5868101}" type="pres">
      <dgm:prSet presAssocID="{E6710EB7-6579-40AF-8180-CFFBA8B4FAB5}" presName="iconRect" presStyleLbl="node1" presStyleIdx="1" presStyleCnt="3"/>
      <dgm:spPr>
        <a:noFill/>
        <a:ln>
          <a:noFill/>
        </a:ln>
      </dgm:spPr>
    </dgm:pt>
    <dgm:pt modelId="{A6C977DD-3663-4ECC-BC8E-ACF9D1BE0480}" type="pres">
      <dgm:prSet presAssocID="{E6710EB7-6579-40AF-8180-CFFBA8B4FAB5}" presName="spaceRect" presStyleCnt="0"/>
      <dgm:spPr/>
    </dgm:pt>
    <dgm:pt modelId="{71BE4DE3-83CF-483E-BE98-74176645C613}" type="pres">
      <dgm:prSet presAssocID="{E6710EB7-6579-40AF-8180-CFFBA8B4FAB5}" presName="parTx" presStyleLbl="revTx" presStyleIdx="1" presStyleCnt="3">
        <dgm:presLayoutVars>
          <dgm:chMax val="0"/>
          <dgm:chPref val="0"/>
        </dgm:presLayoutVars>
      </dgm:prSet>
      <dgm:spPr/>
    </dgm:pt>
    <dgm:pt modelId="{02018C23-CCE4-45A2-B2BF-C5C453F2BD1D}" type="pres">
      <dgm:prSet presAssocID="{2588294F-3F2F-410F-AFAD-899AA9118B0A}" presName="sibTrans" presStyleCnt="0"/>
      <dgm:spPr/>
    </dgm:pt>
    <dgm:pt modelId="{F1B8632F-26E0-49FE-B4AA-AF44AC7FF269}" type="pres">
      <dgm:prSet presAssocID="{63B8C99A-73CC-405F-8B77-5A3B3F290DFA}" presName="compNode" presStyleCnt="0"/>
      <dgm:spPr/>
    </dgm:pt>
    <dgm:pt modelId="{B4BE541A-178F-4995-9596-2FA616787E5D}" type="pres">
      <dgm:prSet presAssocID="{63B8C99A-73CC-405F-8B77-5A3B3F290DFA}" presName="bgRect" presStyleLbl="bgShp" presStyleIdx="2" presStyleCnt="3"/>
      <dgm:spPr/>
    </dgm:pt>
    <dgm:pt modelId="{F25B7F21-C0FB-4107-AD03-85618A2FF851}" type="pres">
      <dgm:prSet presAssocID="{63B8C99A-73CC-405F-8B77-5A3B3F290DFA}" presName="iconRect" presStyleLbl="node1" presStyleIdx="2" presStyleCnt="3"/>
      <dgm:spPr>
        <a:noFill/>
        <a:ln>
          <a:noFill/>
        </a:ln>
      </dgm:spPr>
    </dgm:pt>
    <dgm:pt modelId="{B3F5FD8B-73EE-4D6B-8212-20C0EACE6654}" type="pres">
      <dgm:prSet presAssocID="{63B8C99A-73CC-405F-8B77-5A3B3F290DFA}" presName="spaceRect" presStyleCnt="0"/>
      <dgm:spPr/>
    </dgm:pt>
    <dgm:pt modelId="{D20FACBE-41B4-4EF1-8AF8-BC65646980A7}" type="pres">
      <dgm:prSet presAssocID="{63B8C99A-73CC-405F-8B77-5A3B3F290DFA}" presName="parTx" presStyleLbl="revTx" presStyleIdx="2" presStyleCnt="3">
        <dgm:presLayoutVars>
          <dgm:chMax val="0"/>
          <dgm:chPref val="0"/>
        </dgm:presLayoutVars>
      </dgm:prSet>
      <dgm:spPr/>
    </dgm:pt>
  </dgm:ptLst>
  <dgm:cxnLst>
    <dgm:cxn modelId="{03C9A701-232C-4110-926D-5D14206C8C40}" type="presOf" srcId="{C42CD929-AB8E-404C-81EE-1D752AE7A95B}" destId="{383739EB-AAE0-4065-8679-F879425FB7BF}" srcOrd="0" destOrd="0" presId="urn:microsoft.com/office/officeart/2018/2/layout/IconVerticalSolidList"/>
    <dgm:cxn modelId="{9FB9DF03-F335-4D69-9843-DB377D5079D5}" type="presOf" srcId="{E6710EB7-6579-40AF-8180-CFFBA8B4FAB5}" destId="{71BE4DE3-83CF-483E-BE98-74176645C613}" srcOrd="0" destOrd="0" presId="urn:microsoft.com/office/officeart/2018/2/layout/IconVerticalSolidList"/>
    <dgm:cxn modelId="{E2949B08-E56D-4D14-A4EA-A9F7EECE3502}" type="presOf" srcId="{63B8C99A-73CC-405F-8B77-5A3B3F290DFA}" destId="{D20FACBE-41B4-4EF1-8AF8-BC65646980A7}" srcOrd="0" destOrd="0" presId="urn:microsoft.com/office/officeart/2018/2/layout/IconVerticalSolidList"/>
    <dgm:cxn modelId="{4084750D-D0F8-4B0D-B8C7-B4E63C18846B}" srcId="{C42CD929-AB8E-404C-81EE-1D752AE7A95B}" destId="{63B8C99A-73CC-405F-8B77-5A3B3F290DFA}" srcOrd="2" destOrd="0" parTransId="{4A85EFE6-8B05-4733-A13A-E2D8D09EE453}" sibTransId="{A4CCAC20-1557-44DA-94A9-88F13FA114F3}"/>
    <dgm:cxn modelId="{D06ECFAF-595F-48A5-B489-962D9FD04EB5}" srcId="{C42CD929-AB8E-404C-81EE-1D752AE7A95B}" destId="{E6710EB7-6579-40AF-8180-CFFBA8B4FAB5}" srcOrd="1" destOrd="0" parTransId="{9210E473-EB52-4611-999D-90904FBC1F64}" sibTransId="{2588294F-3F2F-410F-AFAD-899AA9118B0A}"/>
    <dgm:cxn modelId="{6D44A3B9-EA05-4949-A3BA-C95DE953032C}" srcId="{C42CD929-AB8E-404C-81EE-1D752AE7A95B}" destId="{BB1A3529-2F43-4C11-9930-E904D9D41D5F}" srcOrd="0" destOrd="0" parTransId="{FCFF396C-FA24-4A4A-A978-0BB138CE5CD3}" sibTransId="{ECFCE2A5-4AE9-4AF5-9BBE-C3468631F430}"/>
    <dgm:cxn modelId="{E648ACFB-91E3-4A84-98AD-F7B7A11F8F2E}" type="presOf" srcId="{BB1A3529-2F43-4C11-9930-E904D9D41D5F}" destId="{E2F85E7A-74E0-41B4-AC95-63750AC5E57F}" srcOrd="0" destOrd="0" presId="urn:microsoft.com/office/officeart/2018/2/layout/IconVerticalSolidList"/>
    <dgm:cxn modelId="{AE08EC46-6862-4626-B1D3-85095DBC9962}" type="presParOf" srcId="{383739EB-AAE0-4065-8679-F879425FB7BF}" destId="{34CDB0C9-ADF3-455E-8C27-04D14AADC83C}" srcOrd="0" destOrd="0" presId="urn:microsoft.com/office/officeart/2018/2/layout/IconVerticalSolidList"/>
    <dgm:cxn modelId="{2891D914-2412-4615-BE05-DC999E2B8882}" type="presParOf" srcId="{34CDB0C9-ADF3-455E-8C27-04D14AADC83C}" destId="{5D61784E-6C3D-42FB-973D-8F192D79841C}" srcOrd="0" destOrd="0" presId="urn:microsoft.com/office/officeart/2018/2/layout/IconVerticalSolidList"/>
    <dgm:cxn modelId="{1B17F3C4-2253-40DA-84BC-DAF0A767A019}" type="presParOf" srcId="{34CDB0C9-ADF3-455E-8C27-04D14AADC83C}" destId="{FE7F6D37-62A0-4E47-BC84-C509AC54784D}" srcOrd="1" destOrd="0" presId="urn:microsoft.com/office/officeart/2018/2/layout/IconVerticalSolidList"/>
    <dgm:cxn modelId="{4DAD50C2-5B0C-490B-B904-8FEE51B92F1B}" type="presParOf" srcId="{34CDB0C9-ADF3-455E-8C27-04D14AADC83C}" destId="{86F01613-57C7-40E5-8F39-588344AE76FA}" srcOrd="2" destOrd="0" presId="urn:microsoft.com/office/officeart/2018/2/layout/IconVerticalSolidList"/>
    <dgm:cxn modelId="{FFBA2B70-20AB-464A-B2D0-27ADDF13E014}" type="presParOf" srcId="{34CDB0C9-ADF3-455E-8C27-04D14AADC83C}" destId="{E2F85E7A-74E0-41B4-AC95-63750AC5E57F}" srcOrd="3" destOrd="0" presId="urn:microsoft.com/office/officeart/2018/2/layout/IconVerticalSolidList"/>
    <dgm:cxn modelId="{00E67792-E6F3-4714-ADB1-90F7AEBF4FE6}" type="presParOf" srcId="{383739EB-AAE0-4065-8679-F879425FB7BF}" destId="{F677E989-F522-44CD-8E78-D556C8271D0E}" srcOrd="1" destOrd="0" presId="urn:microsoft.com/office/officeart/2018/2/layout/IconVerticalSolidList"/>
    <dgm:cxn modelId="{D7A2DF3E-E296-4817-9280-0C747637EA68}" type="presParOf" srcId="{383739EB-AAE0-4065-8679-F879425FB7BF}" destId="{5FCDB351-387F-4E60-8A91-EB1DF69AA758}" srcOrd="2" destOrd="0" presId="urn:microsoft.com/office/officeart/2018/2/layout/IconVerticalSolidList"/>
    <dgm:cxn modelId="{E4F4CB89-1156-4BE1-8224-09C251E2BADE}" type="presParOf" srcId="{5FCDB351-387F-4E60-8A91-EB1DF69AA758}" destId="{83B18996-5586-46F2-93CD-770F33C91DA6}" srcOrd="0" destOrd="0" presId="urn:microsoft.com/office/officeart/2018/2/layout/IconVerticalSolidList"/>
    <dgm:cxn modelId="{6A30D404-12F4-4686-B1BB-FB000F7FB56E}" type="presParOf" srcId="{5FCDB351-387F-4E60-8A91-EB1DF69AA758}" destId="{8D716281-C417-4BC2-91C5-525EE5868101}" srcOrd="1" destOrd="0" presId="urn:microsoft.com/office/officeart/2018/2/layout/IconVerticalSolidList"/>
    <dgm:cxn modelId="{47AC2402-11C5-4346-BC8B-F130D77BCAAE}" type="presParOf" srcId="{5FCDB351-387F-4E60-8A91-EB1DF69AA758}" destId="{A6C977DD-3663-4ECC-BC8E-ACF9D1BE0480}" srcOrd="2" destOrd="0" presId="urn:microsoft.com/office/officeart/2018/2/layout/IconVerticalSolidList"/>
    <dgm:cxn modelId="{52CBA145-3FE7-49D5-8122-0C863EE8514A}" type="presParOf" srcId="{5FCDB351-387F-4E60-8A91-EB1DF69AA758}" destId="{71BE4DE3-83CF-483E-BE98-74176645C613}" srcOrd="3" destOrd="0" presId="urn:microsoft.com/office/officeart/2018/2/layout/IconVerticalSolidList"/>
    <dgm:cxn modelId="{AAACCA36-89DD-4A2E-9E6E-B8AC63D68B03}" type="presParOf" srcId="{383739EB-AAE0-4065-8679-F879425FB7BF}" destId="{02018C23-CCE4-45A2-B2BF-C5C453F2BD1D}" srcOrd="3" destOrd="0" presId="urn:microsoft.com/office/officeart/2018/2/layout/IconVerticalSolidList"/>
    <dgm:cxn modelId="{4179D626-BBE7-4C1E-9E0F-E0EEA88713E3}" type="presParOf" srcId="{383739EB-AAE0-4065-8679-F879425FB7BF}" destId="{F1B8632F-26E0-49FE-B4AA-AF44AC7FF269}" srcOrd="4" destOrd="0" presId="urn:microsoft.com/office/officeart/2018/2/layout/IconVerticalSolidList"/>
    <dgm:cxn modelId="{3CA7EE8A-DBDC-4F9A-B602-1CB9181A6FAC}" type="presParOf" srcId="{F1B8632F-26E0-49FE-B4AA-AF44AC7FF269}" destId="{B4BE541A-178F-4995-9596-2FA616787E5D}" srcOrd="0" destOrd="0" presId="urn:microsoft.com/office/officeart/2018/2/layout/IconVerticalSolidList"/>
    <dgm:cxn modelId="{272E5C26-7A62-43F1-938B-838C5E8A5B7B}" type="presParOf" srcId="{F1B8632F-26E0-49FE-B4AA-AF44AC7FF269}" destId="{F25B7F21-C0FB-4107-AD03-85618A2FF851}" srcOrd="1" destOrd="0" presId="urn:microsoft.com/office/officeart/2018/2/layout/IconVerticalSolidList"/>
    <dgm:cxn modelId="{F0600297-3010-4A2E-8ADC-066B0AB2296A}" type="presParOf" srcId="{F1B8632F-26E0-49FE-B4AA-AF44AC7FF269}" destId="{B3F5FD8B-73EE-4D6B-8212-20C0EACE6654}" srcOrd="2" destOrd="0" presId="urn:microsoft.com/office/officeart/2018/2/layout/IconVerticalSolidList"/>
    <dgm:cxn modelId="{5355616E-0401-49E6-A3FB-4E7D95B8C0B8}" type="presParOf" srcId="{F1B8632F-26E0-49FE-B4AA-AF44AC7FF269}" destId="{D20FACBE-41B4-4EF1-8AF8-BC65646980A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42CD929-AB8E-404C-81EE-1D752AE7A95B}"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en-US"/>
        </a:p>
      </dgm:t>
    </dgm:pt>
    <dgm:pt modelId="{63B8C99A-73CC-405F-8B77-5A3B3F290DFA}">
      <dgm:prSet custT="1"/>
      <dgm:spPr/>
      <dgm:t>
        <a:bodyPr/>
        <a:lstStyle/>
        <a:p>
          <a:pPr rtl="0"/>
          <a:r>
            <a:rPr lang="en-US" sz="1600">
              <a:latin typeface="Segoe UI"/>
              <a:cs typeface="Segoe UI"/>
            </a:rPr>
            <a:t>Write your legislator a letter/email! Tell them who you are, what you do for the state, and what our legislative priorities means to you. </a:t>
          </a:r>
        </a:p>
      </dgm:t>
    </dgm:pt>
    <dgm:pt modelId="{4A85EFE6-8B05-4733-A13A-E2D8D09EE453}" type="parTrans" cxnId="{4084750D-D0F8-4B0D-B8C7-B4E63C18846B}">
      <dgm:prSet/>
      <dgm:spPr/>
      <dgm:t>
        <a:bodyPr/>
        <a:lstStyle/>
        <a:p>
          <a:endParaRPr lang="en-US"/>
        </a:p>
      </dgm:t>
    </dgm:pt>
    <dgm:pt modelId="{A4CCAC20-1557-44DA-94A9-88F13FA114F3}" type="sibTrans" cxnId="{4084750D-D0F8-4B0D-B8C7-B4E63C18846B}">
      <dgm:prSet/>
      <dgm:spPr/>
      <dgm:t>
        <a:bodyPr/>
        <a:lstStyle/>
        <a:p>
          <a:endParaRPr lang="en-US"/>
        </a:p>
      </dgm:t>
    </dgm:pt>
    <dgm:pt modelId="{7237C361-8616-4226-9968-EF7123E515E7}">
      <dgm:prSet custT="1"/>
      <dgm:spPr/>
      <dgm:t>
        <a:bodyPr/>
        <a:lstStyle/>
        <a:p>
          <a:pPr rtl="0"/>
          <a:r>
            <a:rPr lang="en-US" sz="1600">
              <a:latin typeface="Segoe UI" panose="020B0502040204020203" pitchFamily="34" charset="0"/>
              <a:cs typeface="Segoe UI" panose="020B0502040204020203" pitchFamily="34" charset="0"/>
            </a:rPr>
            <a:t>Take pictures of your group at the capitol and post on social media! Send to MAPE via Dropbox: https://mape.org/communications-resources</a:t>
          </a:r>
        </a:p>
      </dgm:t>
    </dgm:pt>
    <dgm:pt modelId="{70EFC9F6-DAFB-4C95-A53B-425BF88C586B}" type="parTrans" cxnId="{BE1E6A43-8828-47B7-AFCF-0DBB928BF065}">
      <dgm:prSet/>
      <dgm:spPr/>
      <dgm:t>
        <a:bodyPr/>
        <a:lstStyle/>
        <a:p>
          <a:endParaRPr lang="en-US"/>
        </a:p>
      </dgm:t>
    </dgm:pt>
    <dgm:pt modelId="{0CDE32DB-6FEE-4EDE-B8DA-64AC5D143815}" type="sibTrans" cxnId="{BE1E6A43-8828-47B7-AFCF-0DBB928BF065}">
      <dgm:prSet/>
      <dgm:spPr/>
      <dgm:t>
        <a:bodyPr/>
        <a:lstStyle/>
        <a:p>
          <a:endParaRPr lang="en-US"/>
        </a:p>
      </dgm:t>
    </dgm:pt>
    <dgm:pt modelId="{1FAC1F9C-F628-46E4-9767-892543EAC686}" type="pres">
      <dgm:prSet presAssocID="{C42CD929-AB8E-404C-81EE-1D752AE7A95B}" presName="hierChild1" presStyleCnt="0">
        <dgm:presLayoutVars>
          <dgm:chPref val="1"/>
          <dgm:dir/>
          <dgm:animOne val="branch"/>
          <dgm:animLvl val="lvl"/>
          <dgm:resizeHandles/>
        </dgm:presLayoutVars>
      </dgm:prSet>
      <dgm:spPr/>
    </dgm:pt>
    <dgm:pt modelId="{202E61DA-624B-4C3B-8B3C-BA091456F2BD}" type="pres">
      <dgm:prSet presAssocID="{63B8C99A-73CC-405F-8B77-5A3B3F290DFA}" presName="hierRoot1" presStyleCnt="0"/>
      <dgm:spPr/>
    </dgm:pt>
    <dgm:pt modelId="{F0C95434-E196-4900-8D2E-6E79DD8E8847}" type="pres">
      <dgm:prSet presAssocID="{63B8C99A-73CC-405F-8B77-5A3B3F290DFA}" presName="composite" presStyleCnt="0"/>
      <dgm:spPr/>
    </dgm:pt>
    <dgm:pt modelId="{CF347C89-A762-44C3-BC2D-0C1F5581008F}" type="pres">
      <dgm:prSet presAssocID="{63B8C99A-73CC-405F-8B77-5A3B3F290DFA}" presName="background" presStyleLbl="node0" presStyleIdx="0" presStyleCnt="2"/>
      <dgm:spPr>
        <a:gradFill rotWithShape="0">
          <a:gsLst>
            <a:gs pos="0">
              <a:srgbClr val="B13249"/>
            </a:gs>
            <a:gs pos="50000">
              <a:srgbClr val="97002E"/>
            </a:gs>
            <a:gs pos="100000">
              <a:srgbClr val="97002E"/>
            </a:gs>
          </a:gsLst>
        </a:gradFill>
      </dgm:spPr>
    </dgm:pt>
    <dgm:pt modelId="{9F908DCC-069F-48C6-B1A9-69D900BBCD98}" type="pres">
      <dgm:prSet presAssocID="{63B8C99A-73CC-405F-8B77-5A3B3F290DFA}" presName="text" presStyleLbl="fgAcc0" presStyleIdx="0" presStyleCnt="2" custLinFactNeighborX="11162" custLinFactNeighborY="509">
        <dgm:presLayoutVars>
          <dgm:chPref val="3"/>
        </dgm:presLayoutVars>
      </dgm:prSet>
      <dgm:spPr/>
    </dgm:pt>
    <dgm:pt modelId="{AB60AF81-1FFC-44F5-9573-969953EA7561}" type="pres">
      <dgm:prSet presAssocID="{63B8C99A-73CC-405F-8B77-5A3B3F290DFA}" presName="hierChild2" presStyleCnt="0"/>
      <dgm:spPr/>
    </dgm:pt>
    <dgm:pt modelId="{50095158-1620-46F0-A5C2-A529EB129508}" type="pres">
      <dgm:prSet presAssocID="{7237C361-8616-4226-9968-EF7123E515E7}" presName="hierRoot1" presStyleCnt="0"/>
      <dgm:spPr/>
    </dgm:pt>
    <dgm:pt modelId="{71C13E6C-7B3E-4C3B-B5D7-2176D2D1AFD1}" type="pres">
      <dgm:prSet presAssocID="{7237C361-8616-4226-9968-EF7123E515E7}" presName="composite" presStyleCnt="0"/>
      <dgm:spPr/>
    </dgm:pt>
    <dgm:pt modelId="{FBB9F8A1-C84D-48F0-B0FA-010B4BF81ADB}" type="pres">
      <dgm:prSet presAssocID="{7237C361-8616-4226-9968-EF7123E515E7}" presName="background" presStyleLbl="node0" presStyleIdx="1" presStyleCnt="2"/>
      <dgm:spPr>
        <a:gradFill rotWithShape="0">
          <a:gsLst>
            <a:gs pos="0">
              <a:srgbClr val="97002E"/>
            </a:gs>
            <a:gs pos="50000">
              <a:srgbClr val="B13249"/>
            </a:gs>
            <a:gs pos="100000">
              <a:srgbClr val="B13249"/>
            </a:gs>
          </a:gsLst>
        </a:gradFill>
      </dgm:spPr>
    </dgm:pt>
    <dgm:pt modelId="{AB86C7A0-FA3E-4D85-97A8-46FA2F16EFEB}" type="pres">
      <dgm:prSet presAssocID="{7237C361-8616-4226-9968-EF7123E515E7}" presName="text" presStyleLbl="fgAcc0" presStyleIdx="1" presStyleCnt="2" custLinFactNeighborX="11162" custLinFactNeighborY="509">
        <dgm:presLayoutVars>
          <dgm:chPref val="3"/>
        </dgm:presLayoutVars>
      </dgm:prSet>
      <dgm:spPr/>
    </dgm:pt>
    <dgm:pt modelId="{B2984FA0-B4C7-48AD-8630-9001DFE0C260}" type="pres">
      <dgm:prSet presAssocID="{7237C361-8616-4226-9968-EF7123E515E7}" presName="hierChild2" presStyleCnt="0"/>
      <dgm:spPr/>
    </dgm:pt>
  </dgm:ptLst>
  <dgm:cxnLst>
    <dgm:cxn modelId="{4084750D-D0F8-4B0D-B8C7-B4E63C18846B}" srcId="{C42CD929-AB8E-404C-81EE-1D752AE7A95B}" destId="{63B8C99A-73CC-405F-8B77-5A3B3F290DFA}" srcOrd="0" destOrd="0" parTransId="{4A85EFE6-8B05-4733-A13A-E2D8D09EE453}" sibTransId="{A4CCAC20-1557-44DA-94A9-88F13FA114F3}"/>
    <dgm:cxn modelId="{BE1E6A43-8828-47B7-AFCF-0DBB928BF065}" srcId="{C42CD929-AB8E-404C-81EE-1D752AE7A95B}" destId="{7237C361-8616-4226-9968-EF7123E515E7}" srcOrd="1" destOrd="0" parTransId="{70EFC9F6-DAFB-4C95-A53B-425BF88C586B}" sibTransId="{0CDE32DB-6FEE-4EDE-B8DA-64AC5D143815}"/>
    <dgm:cxn modelId="{A334084F-E576-433F-94F4-94E9331C1827}" type="presOf" srcId="{63B8C99A-73CC-405F-8B77-5A3B3F290DFA}" destId="{9F908DCC-069F-48C6-B1A9-69D900BBCD98}" srcOrd="0" destOrd="0" presId="urn:microsoft.com/office/officeart/2005/8/layout/hierarchy1"/>
    <dgm:cxn modelId="{98F38F69-143E-473B-A9E4-2F0776362AC5}" type="presOf" srcId="{7237C361-8616-4226-9968-EF7123E515E7}" destId="{AB86C7A0-FA3E-4D85-97A8-46FA2F16EFEB}" srcOrd="0" destOrd="0" presId="urn:microsoft.com/office/officeart/2005/8/layout/hierarchy1"/>
    <dgm:cxn modelId="{9A9F07F6-2761-43A7-A4B3-BF46556BD2ED}" type="presOf" srcId="{C42CD929-AB8E-404C-81EE-1D752AE7A95B}" destId="{1FAC1F9C-F628-46E4-9767-892543EAC686}" srcOrd="0" destOrd="0" presId="urn:microsoft.com/office/officeart/2005/8/layout/hierarchy1"/>
    <dgm:cxn modelId="{F43CCE60-174D-41DC-A589-C40099353666}" type="presParOf" srcId="{1FAC1F9C-F628-46E4-9767-892543EAC686}" destId="{202E61DA-624B-4C3B-8B3C-BA091456F2BD}" srcOrd="0" destOrd="0" presId="urn:microsoft.com/office/officeart/2005/8/layout/hierarchy1"/>
    <dgm:cxn modelId="{D6031EC4-0619-4A45-B3F5-02A5A4880720}" type="presParOf" srcId="{202E61DA-624B-4C3B-8B3C-BA091456F2BD}" destId="{F0C95434-E196-4900-8D2E-6E79DD8E8847}" srcOrd="0" destOrd="0" presId="urn:microsoft.com/office/officeart/2005/8/layout/hierarchy1"/>
    <dgm:cxn modelId="{7CE6A3DD-3A58-4605-8F5E-26A24A377CDD}" type="presParOf" srcId="{F0C95434-E196-4900-8D2E-6E79DD8E8847}" destId="{CF347C89-A762-44C3-BC2D-0C1F5581008F}" srcOrd="0" destOrd="0" presId="urn:microsoft.com/office/officeart/2005/8/layout/hierarchy1"/>
    <dgm:cxn modelId="{E46C09A2-9139-4FFE-BF5E-38D00571CFED}" type="presParOf" srcId="{F0C95434-E196-4900-8D2E-6E79DD8E8847}" destId="{9F908DCC-069F-48C6-B1A9-69D900BBCD98}" srcOrd="1" destOrd="0" presId="urn:microsoft.com/office/officeart/2005/8/layout/hierarchy1"/>
    <dgm:cxn modelId="{3764900B-539D-403F-8F66-955404F7188D}" type="presParOf" srcId="{202E61DA-624B-4C3B-8B3C-BA091456F2BD}" destId="{AB60AF81-1FFC-44F5-9573-969953EA7561}" srcOrd="1" destOrd="0" presId="urn:microsoft.com/office/officeart/2005/8/layout/hierarchy1"/>
    <dgm:cxn modelId="{D647A16D-6D99-49CA-B1F2-4D0F4CD8418F}" type="presParOf" srcId="{1FAC1F9C-F628-46E4-9767-892543EAC686}" destId="{50095158-1620-46F0-A5C2-A529EB129508}" srcOrd="1" destOrd="0" presId="urn:microsoft.com/office/officeart/2005/8/layout/hierarchy1"/>
    <dgm:cxn modelId="{1B0A5B29-175C-4AB1-93F4-9C777D1960B6}" type="presParOf" srcId="{50095158-1620-46F0-A5C2-A529EB129508}" destId="{71C13E6C-7B3E-4C3B-B5D7-2176D2D1AFD1}" srcOrd="0" destOrd="0" presId="urn:microsoft.com/office/officeart/2005/8/layout/hierarchy1"/>
    <dgm:cxn modelId="{4F2AF9F4-CADF-4CBB-A0B8-8C9A6709B01F}" type="presParOf" srcId="{71C13E6C-7B3E-4C3B-B5D7-2176D2D1AFD1}" destId="{FBB9F8A1-C84D-48F0-B0FA-010B4BF81ADB}" srcOrd="0" destOrd="0" presId="urn:microsoft.com/office/officeart/2005/8/layout/hierarchy1"/>
    <dgm:cxn modelId="{1B5EE85D-EBA5-454E-A07F-CBDD8B8D79CC}" type="presParOf" srcId="{71C13E6C-7B3E-4C3B-B5D7-2176D2D1AFD1}" destId="{AB86C7A0-FA3E-4D85-97A8-46FA2F16EFEB}" srcOrd="1" destOrd="0" presId="urn:microsoft.com/office/officeart/2005/8/layout/hierarchy1"/>
    <dgm:cxn modelId="{D304020C-C38A-49D2-A88E-072FE359C616}" type="presParOf" srcId="{50095158-1620-46F0-A5C2-A529EB129508}" destId="{B2984FA0-B4C7-48AD-8630-9001DFE0C260}"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6E804-778A-423D-B6B8-CDC11A007A3E}">
      <dsp:nvSpPr>
        <dsp:cNvPr id="0" name=""/>
        <dsp:cNvSpPr/>
      </dsp:nvSpPr>
      <dsp:spPr>
        <a:xfrm>
          <a:off x="0" y="312404"/>
          <a:ext cx="5771748" cy="50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8A5166F-0DCF-48F3-98AB-6B258D262C3C}">
      <dsp:nvSpPr>
        <dsp:cNvPr id="0" name=""/>
        <dsp:cNvSpPr/>
      </dsp:nvSpPr>
      <dsp:spPr>
        <a:xfrm>
          <a:off x="288587" y="17204"/>
          <a:ext cx="4040223" cy="590400"/>
        </a:xfrm>
        <a:prstGeom prst="roundRect">
          <a:avLst/>
        </a:prstGeom>
        <a:solidFill>
          <a:srgbClr val="008DC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11" tIns="0" rIns="152711" bIns="0" numCol="1" spcCol="1270" anchor="ctr" anchorCtr="0">
          <a:noAutofit/>
        </a:bodyPr>
        <a:lstStyle/>
        <a:p>
          <a:pPr marL="0" lvl="0" indent="0" algn="l" defTabSz="577850">
            <a:lnSpc>
              <a:spcPct val="90000"/>
            </a:lnSpc>
            <a:spcBef>
              <a:spcPct val="0"/>
            </a:spcBef>
            <a:spcAft>
              <a:spcPct val="35000"/>
            </a:spcAft>
            <a:buNone/>
          </a:pPr>
          <a:r>
            <a:rPr lang="en-US" sz="1300" kern="1200" baseline="0">
              <a:solidFill>
                <a:srgbClr val="FFFFFF"/>
              </a:solidFill>
              <a:latin typeface="Segoe UI"/>
              <a:ea typeface="+mn-ea"/>
              <a:cs typeface="Segoe UI"/>
            </a:rPr>
            <a:t>Virtual Norms</a:t>
          </a:r>
          <a:endParaRPr lang="en-US" sz="1300" kern="1200">
            <a:solidFill>
              <a:srgbClr val="FFFFFF"/>
            </a:solidFill>
            <a:latin typeface="Segoe UI"/>
            <a:ea typeface="+mn-ea"/>
            <a:cs typeface="Segoe UI"/>
          </a:endParaRPr>
        </a:p>
      </dsp:txBody>
      <dsp:txXfrm>
        <a:off x="317408" y="46025"/>
        <a:ext cx="3982581" cy="532758"/>
      </dsp:txXfrm>
    </dsp:sp>
    <dsp:sp modelId="{43A74293-D0C9-4404-969C-B1397661C4AE}">
      <dsp:nvSpPr>
        <dsp:cNvPr id="0" name=""/>
        <dsp:cNvSpPr/>
      </dsp:nvSpPr>
      <dsp:spPr>
        <a:xfrm>
          <a:off x="0" y="1219604"/>
          <a:ext cx="5771748" cy="50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EF65ED-AB82-468A-9F08-3329175592AF}">
      <dsp:nvSpPr>
        <dsp:cNvPr id="0" name=""/>
        <dsp:cNvSpPr/>
      </dsp:nvSpPr>
      <dsp:spPr>
        <a:xfrm>
          <a:off x="288587" y="924404"/>
          <a:ext cx="4040223" cy="590400"/>
        </a:xfrm>
        <a:prstGeom prst="roundRect">
          <a:avLst/>
        </a:prstGeom>
        <a:solidFill>
          <a:srgbClr val="008DC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11" tIns="0" rIns="152711" bIns="0" numCol="1" spcCol="1270" anchor="ctr" anchorCtr="0">
          <a:noAutofit/>
        </a:bodyPr>
        <a:lstStyle/>
        <a:p>
          <a:pPr marL="0" lvl="0" indent="0" algn="l" defTabSz="577850">
            <a:lnSpc>
              <a:spcPct val="90000"/>
            </a:lnSpc>
            <a:spcBef>
              <a:spcPct val="0"/>
            </a:spcBef>
            <a:spcAft>
              <a:spcPct val="35000"/>
            </a:spcAft>
            <a:buNone/>
          </a:pPr>
          <a:r>
            <a:rPr lang="en-US" sz="1300" kern="1200" baseline="0">
              <a:solidFill>
                <a:srgbClr val="FFFFFF"/>
              </a:solidFill>
              <a:latin typeface="Segoe UI"/>
              <a:ea typeface="+mn-ea"/>
              <a:cs typeface="Segoe UI"/>
            </a:rPr>
            <a:t>Political framing: What is at stake? </a:t>
          </a:r>
          <a:br>
            <a:rPr lang="en-US" sz="1300" kern="1200" baseline="0" dirty="0">
              <a:latin typeface="Segoe UI"/>
              <a:ea typeface="+mn-ea"/>
              <a:cs typeface="Segoe UI"/>
            </a:rPr>
          </a:br>
          <a:r>
            <a:rPr lang="en-US" sz="1300" kern="1200" baseline="0">
              <a:solidFill>
                <a:srgbClr val="FFFFFF"/>
              </a:solidFill>
              <a:latin typeface="Segoe UI"/>
              <a:ea typeface="+mn-ea"/>
              <a:cs typeface="Segoe UI"/>
            </a:rPr>
            <a:t>What are we asking for?</a:t>
          </a:r>
          <a:endParaRPr lang="en-US" sz="1300" kern="1200">
            <a:solidFill>
              <a:srgbClr val="FFFFFF"/>
            </a:solidFill>
            <a:latin typeface="Segoe UI"/>
            <a:ea typeface="+mn-ea"/>
            <a:cs typeface="Segoe UI"/>
          </a:endParaRPr>
        </a:p>
      </dsp:txBody>
      <dsp:txXfrm>
        <a:off x="317408" y="953225"/>
        <a:ext cx="3982581" cy="532758"/>
      </dsp:txXfrm>
    </dsp:sp>
    <dsp:sp modelId="{6EB71AA1-E60D-A041-AAB6-3EC235BDB1A0}">
      <dsp:nvSpPr>
        <dsp:cNvPr id="0" name=""/>
        <dsp:cNvSpPr/>
      </dsp:nvSpPr>
      <dsp:spPr>
        <a:xfrm>
          <a:off x="0" y="2126804"/>
          <a:ext cx="5771748" cy="50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B527B12-EBD3-8D43-BE4E-12EF9F261AA0}">
      <dsp:nvSpPr>
        <dsp:cNvPr id="0" name=""/>
        <dsp:cNvSpPr/>
      </dsp:nvSpPr>
      <dsp:spPr>
        <a:xfrm>
          <a:off x="288587" y="1831604"/>
          <a:ext cx="4040223" cy="590400"/>
        </a:xfrm>
        <a:prstGeom prst="roundRect">
          <a:avLst/>
        </a:prstGeom>
        <a:solidFill>
          <a:srgbClr val="008DC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11" tIns="0" rIns="152711" bIns="0" numCol="1" spcCol="1270" anchor="ctr" anchorCtr="0">
          <a:noAutofit/>
        </a:bodyPr>
        <a:lstStyle/>
        <a:p>
          <a:pPr marL="0" lvl="0" indent="0" algn="l" defTabSz="577850">
            <a:lnSpc>
              <a:spcPct val="90000"/>
            </a:lnSpc>
            <a:spcBef>
              <a:spcPct val="0"/>
            </a:spcBef>
            <a:spcAft>
              <a:spcPct val="35000"/>
            </a:spcAft>
            <a:buNone/>
          </a:pPr>
          <a:r>
            <a:rPr lang="en-US" sz="1300" kern="1200" baseline="0">
              <a:solidFill>
                <a:srgbClr val="FFFFFF"/>
              </a:solidFill>
              <a:latin typeface="Segoe UI" panose="020B0502040204020203" pitchFamily="34" charset="0"/>
              <a:ea typeface="+mn-ea"/>
              <a:cs typeface="Segoe UI" panose="020B0502040204020203" pitchFamily="34" charset="0"/>
            </a:rPr>
            <a:t>What to expect for Lobby Day!</a:t>
          </a:r>
          <a:endParaRPr lang="en-US" sz="1300" kern="1200">
            <a:solidFill>
              <a:srgbClr val="FFFFFF"/>
            </a:solidFill>
            <a:latin typeface="Segoe UI" panose="020B0502040204020203" pitchFamily="34" charset="0"/>
            <a:ea typeface="+mn-ea"/>
            <a:cs typeface="Segoe UI" panose="020B0502040204020203" pitchFamily="34" charset="0"/>
          </a:endParaRPr>
        </a:p>
      </dsp:txBody>
      <dsp:txXfrm>
        <a:off x="317408" y="1860425"/>
        <a:ext cx="3982581" cy="532758"/>
      </dsp:txXfrm>
    </dsp:sp>
    <dsp:sp modelId="{BDF6E810-357F-0042-B870-178C2A94E158}">
      <dsp:nvSpPr>
        <dsp:cNvPr id="0" name=""/>
        <dsp:cNvSpPr/>
      </dsp:nvSpPr>
      <dsp:spPr>
        <a:xfrm>
          <a:off x="0" y="3034004"/>
          <a:ext cx="5771748" cy="50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365598B-25D4-7F48-99BF-12A4F65E73CF}">
      <dsp:nvSpPr>
        <dsp:cNvPr id="0" name=""/>
        <dsp:cNvSpPr/>
      </dsp:nvSpPr>
      <dsp:spPr>
        <a:xfrm>
          <a:off x="288587" y="2738804"/>
          <a:ext cx="4040223" cy="590400"/>
        </a:xfrm>
        <a:prstGeom prst="roundRect">
          <a:avLst/>
        </a:prstGeom>
        <a:solidFill>
          <a:srgbClr val="008DC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11" tIns="0" rIns="152711" bIns="0" numCol="1" spcCol="1270" anchor="ctr" anchorCtr="0">
          <a:noAutofit/>
        </a:bodyPr>
        <a:lstStyle/>
        <a:p>
          <a:pPr marL="0" lvl="0" indent="0" algn="l" defTabSz="577850">
            <a:lnSpc>
              <a:spcPct val="90000"/>
            </a:lnSpc>
            <a:spcBef>
              <a:spcPct val="0"/>
            </a:spcBef>
            <a:spcAft>
              <a:spcPct val="35000"/>
            </a:spcAft>
            <a:buNone/>
          </a:pPr>
          <a:r>
            <a:rPr lang="en-US" sz="1300" kern="1200" baseline="0">
              <a:solidFill>
                <a:srgbClr val="FFFFFF"/>
              </a:solidFill>
              <a:latin typeface="Segoe UI" panose="020B0502040204020203" pitchFamily="34" charset="0"/>
              <a:ea typeface="+mn-ea"/>
              <a:cs typeface="Segoe UI" panose="020B0502040204020203" pitchFamily="34" charset="0"/>
            </a:rPr>
            <a:t>Sharing your story/Understanding why this matters to </a:t>
          </a:r>
          <a:r>
            <a:rPr lang="en-US" sz="1300" i="1" kern="1200" baseline="0">
              <a:solidFill>
                <a:srgbClr val="FFFFFF"/>
              </a:solidFill>
              <a:latin typeface="Segoe UI" panose="020B0502040204020203" pitchFamily="34" charset="0"/>
              <a:ea typeface="+mn-ea"/>
              <a:cs typeface="Segoe UI" panose="020B0502040204020203" pitchFamily="34" charset="0"/>
            </a:rPr>
            <a:t>you</a:t>
          </a:r>
          <a:endParaRPr lang="en-US" sz="1300" kern="1200">
            <a:solidFill>
              <a:srgbClr val="FFFFFF"/>
            </a:solidFill>
            <a:latin typeface="Segoe UI" panose="020B0502040204020203" pitchFamily="34" charset="0"/>
            <a:ea typeface="+mn-ea"/>
            <a:cs typeface="Segoe UI" panose="020B0502040204020203" pitchFamily="34" charset="0"/>
          </a:endParaRPr>
        </a:p>
      </dsp:txBody>
      <dsp:txXfrm>
        <a:off x="317408" y="2767625"/>
        <a:ext cx="3982581" cy="532758"/>
      </dsp:txXfrm>
    </dsp:sp>
    <dsp:sp modelId="{50F616A7-83D9-354B-A3A3-E925FC691456}">
      <dsp:nvSpPr>
        <dsp:cNvPr id="0" name=""/>
        <dsp:cNvSpPr/>
      </dsp:nvSpPr>
      <dsp:spPr>
        <a:xfrm>
          <a:off x="0" y="3941204"/>
          <a:ext cx="5771748" cy="50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A636295-2B0C-CC47-8FFF-53404D08B808}">
      <dsp:nvSpPr>
        <dsp:cNvPr id="0" name=""/>
        <dsp:cNvSpPr/>
      </dsp:nvSpPr>
      <dsp:spPr>
        <a:xfrm>
          <a:off x="288587" y="3646004"/>
          <a:ext cx="4040223" cy="590400"/>
        </a:xfrm>
        <a:prstGeom prst="roundRect">
          <a:avLst/>
        </a:prstGeom>
        <a:solidFill>
          <a:srgbClr val="008DC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11" tIns="0" rIns="152711" bIns="0" numCol="1" spcCol="1270" anchor="ctr" anchorCtr="0">
          <a:noAutofit/>
        </a:bodyPr>
        <a:lstStyle/>
        <a:p>
          <a:pPr marL="0" lvl="0" indent="0" algn="l" defTabSz="577850">
            <a:lnSpc>
              <a:spcPct val="90000"/>
            </a:lnSpc>
            <a:spcBef>
              <a:spcPct val="0"/>
            </a:spcBef>
            <a:spcAft>
              <a:spcPct val="35000"/>
            </a:spcAft>
            <a:buNone/>
          </a:pPr>
          <a:r>
            <a:rPr lang="en-US" sz="1300" kern="1200" baseline="0">
              <a:solidFill>
                <a:srgbClr val="FFFFFF"/>
              </a:solidFill>
              <a:latin typeface="Segoe UI" panose="020B0502040204020203" pitchFamily="34" charset="0"/>
              <a:ea typeface="+mn-ea"/>
              <a:cs typeface="Segoe UI" panose="020B0502040204020203" pitchFamily="34" charset="0"/>
            </a:rPr>
            <a:t>What does a legislative conversation look like? </a:t>
          </a:r>
          <a:endParaRPr lang="en-US" sz="1300" kern="1200">
            <a:solidFill>
              <a:srgbClr val="FFFFFF"/>
            </a:solidFill>
            <a:latin typeface="Segoe UI" panose="020B0502040204020203" pitchFamily="34" charset="0"/>
            <a:ea typeface="+mn-ea"/>
            <a:cs typeface="Segoe UI" panose="020B0502040204020203" pitchFamily="34" charset="0"/>
          </a:endParaRPr>
        </a:p>
      </dsp:txBody>
      <dsp:txXfrm>
        <a:off x="317408" y="3674825"/>
        <a:ext cx="3982581" cy="532758"/>
      </dsp:txXfrm>
    </dsp:sp>
    <dsp:sp modelId="{151FC0FB-7422-5D43-8AB6-82CA4992EDCD}">
      <dsp:nvSpPr>
        <dsp:cNvPr id="0" name=""/>
        <dsp:cNvSpPr/>
      </dsp:nvSpPr>
      <dsp:spPr>
        <a:xfrm>
          <a:off x="0" y="4848404"/>
          <a:ext cx="5771748" cy="50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BE897C-388F-CB4B-BDFF-F1D2021CD1DC}">
      <dsp:nvSpPr>
        <dsp:cNvPr id="0" name=""/>
        <dsp:cNvSpPr/>
      </dsp:nvSpPr>
      <dsp:spPr>
        <a:xfrm>
          <a:off x="288587" y="4553204"/>
          <a:ext cx="4040223" cy="590400"/>
        </a:xfrm>
        <a:prstGeom prst="roundRect">
          <a:avLst/>
        </a:prstGeom>
        <a:solidFill>
          <a:srgbClr val="008DC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11" tIns="0" rIns="152711" bIns="0" numCol="1" spcCol="1270" anchor="ctr" anchorCtr="0">
          <a:noAutofit/>
        </a:bodyPr>
        <a:lstStyle/>
        <a:p>
          <a:pPr marL="0" lvl="0" indent="0" algn="l" defTabSz="577850">
            <a:lnSpc>
              <a:spcPct val="90000"/>
            </a:lnSpc>
            <a:spcBef>
              <a:spcPct val="0"/>
            </a:spcBef>
            <a:spcAft>
              <a:spcPct val="35000"/>
            </a:spcAft>
            <a:buNone/>
          </a:pPr>
          <a:r>
            <a:rPr lang="en-US" sz="1300" kern="1200">
              <a:solidFill>
                <a:srgbClr val="FFFFFF"/>
              </a:solidFill>
              <a:latin typeface="Segoe UI" panose="020B0502040204020203" pitchFamily="34" charset="0"/>
              <a:ea typeface="+mn-ea"/>
              <a:cs typeface="Segoe UI" panose="020B0502040204020203" pitchFamily="34" charset="0"/>
            </a:rPr>
            <a:t>Answering your questions</a:t>
          </a:r>
        </a:p>
      </dsp:txBody>
      <dsp:txXfrm>
        <a:off x="317408" y="4582025"/>
        <a:ext cx="3982581" cy="53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E074DE-8AF4-48C4-BB02-F09E4673C63E}">
      <dsp:nvSpPr>
        <dsp:cNvPr id="0" name=""/>
        <dsp:cNvSpPr/>
      </dsp:nvSpPr>
      <dsp:spPr>
        <a:xfrm>
          <a:off x="618677" y="2109"/>
          <a:ext cx="4594773" cy="1392398"/>
        </a:xfrm>
        <a:prstGeom prst="rect">
          <a:avLst/>
        </a:prstGeom>
        <a:solidFill>
          <a:srgbClr val="97002E">
            <a:alpha val="7567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866900">
            <a:lnSpc>
              <a:spcPct val="90000"/>
            </a:lnSpc>
            <a:spcBef>
              <a:spcPct val="0"/>
            </a:spcBef>
            <a:spcAft>
              <a:spcPct val="35000"/>
            </a:spcAft>
            <a:buNone/>
          </a:pPr>
          <a:r>
            <a:rPr lang="en-US" sz="4200" kern="1200"/>
            <a:t>What do we have?</a:t>
          </a:r>
        </a:p>
      </dsp:txBody>
      <dsp:txXfrm>
        <a:off x="618677" y="2109"/>
        <a:ext cx="4594773" cy="1392398"/>
      </dsp:txXfrm>
    </dsp:sp>
    <dsp:sp modelId="{5557EE60-EA04-41ED-BA66-8D7E6505B7D0}">
      <dsp:nvSpPr>
        <dsp:cNvPr id="0" name=""/>
        <dsp:cNvSpPr/>
      </dsp:nvSpPr>
      <dsp:spPr>
        <a:xfrm>
          <a:off x="581290" y="1464127"/>
          <a:ext cx="4669547" cy="1392398"/>
        </a:xfrm>
        <a:prstGeom prst="rect">
          <a:avLst/>
        </a:prstGeom>
        <a:solidFill>
          <a:srgbClr val="97002E">
            <a:alpha val="74988"/>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866900">
            <a:lnSpc>
              <a:spcPct val="90000"/>
            </a:lnSpc>
            <a:spcBef>
              <a:spcPct val="0"/>
            </a:spcBef>
            <a:spcAft>
              <a:spcPct val="35000"/>
            </a:spcAft>
            <a:buNone/>
          </a:pPr>
          <a:r>
            <a:rPr lang="en-US" sz="4200" kern="1200"/>
            <a:t>What is power? </a:t>
          </a:r>
        </a:p>
      </dsp:txBody>
      <dsp:txXfrm>
        <a:off x="581290" y="1464127"/>
        <a:ext cx="4669547" cy="1392398"/>
      </dsp:txXfrm>
    </dsp:sp>
    <dsp:sp modelId="{173D774C-4F19-48C7-9F7B-8FD61C09FFCC}">
      <dsp:nvSpPr>
        <dsp:cNvPr id="0" name=""/>
        <dsp:cNvSpPr/>
      </dsp:nvSpPr>
      <dsp:spPr>
        <a:xfrm>
          <a:off x="557943" y="2926146"/>
          <a:ext cx="4716242" cy="1392398"/>
        </a:xfrm>
        <a:prstGeom prst="rect">
          <a:avLst/>
        </a:prstGeom>
        <a:solidFill>
          <a:srgbClr val="97002E">
            <a:alpha val="74777"/>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866900">
            <a:lnSpc>
              <a:spcPct val="90000"/>
            </a:lnSpc>
            <a:spcBef>
              <a:spcPct val="0"/>
            </a:spcBef>
            <a:spcAft>
              <a:spcPct val="35000"/>
            </a:spcAft>
            <a:buNone/>
          </a:pPr>
          <a:r>
            <a:rPr lang="en-US" sz="4200" kern="1200"/>
            <a:t>How are we showing we have power?</a:t>
          </a:r>
        </a:p>
      </dsp:txBody>
      <dsp:txXfrm>
        <a:off x="557943" y="2926146"/>
        <a:ext cx="4716242" cy="13923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99CB75-568A-9B42-91D9-15B3B94FB20C}">
      <dsp:nvSpPr>
        <dsp:cNvPr id="0" name=""/>
        <dsp:cNvSpPr/>
      </dsp:nvSpPr>
      <dsp:spPr>
        <a:xfrm rot="10800000">
          <a:off x="1752021" y="1816"/>
          <a:ext cx="4870238" cy="2101227"/>
        </a:xfrm>
        <a:prstGeom prst="homePlat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6583" tIns="91440" rIns="170688" bIns="91440" numCol="1" spcCol="1270" anchor="ctr" anchorCtr="0">
          <a:noAutofit/>
        </a:bodyPr>
        <a:lstStyle/>
        <a:p>
          <a:pPr marL="0" lvl="0" indent="0" algn="l" defTabSz="1066800">
            <a:lnSpc>
              <a:spcPct val="90000"/>
            </a:lnSpc>
            <a:spcBef>
              <a:spcPct val="0"/>
            </a:spcBef>
            <a:spcAft>
              <a:spcPct val="35000"/>
            </a:spcAft>
            <a:buNone/>
          </a:pPr>
          <a:r>
            <a:rPr lang="en-US" sz="2400" b="1" i="0" u="none" strike="noStrike" kern="1200" dirty="0">
              <a:effectLst/>
              <a:latin typeface="Arial" panose="020B0604020202020204" pitchFamily="34" charset="0"/>
            </a:rPr>
            <a:t>Fight back against attacks on public sector workers- No budget cuts or layoffs!</a:t>
          </a:r>
          <a:endParaRPr lang="en-US" sz="2400" kern="1200" dirty="0"/>
        </a:p>
      </dsp:txBody>
      <dsp:txXfrm rot="10800000">
        <a:off x="2277328" y="1816"/>
        <a:ext cx="4344931" cy="2101227"/>
      </dsp:txXfrm>
    </dsp:sp>
    <dsp:sp modelId="{662B9C3F-F879-F244-9BA6-31D604160927}">
      <dsp:nvSpPr>
        <dsp:cNvPr id="0" name=""/>
        <dsp:cNvSpPr/>
      </dsp:nvSpPr>
      <dsp:spPr>
        <a:xfrm>
          <a:off x="701407" y="1816"/>
          <a:ext cx="2101227" cy="2101227"/>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73F2327-57D8-0B4D-9ED6-0FA40C0C0F7E}">
      <dsp:nvSpPr>
        <dsp:cNvPr id="0" name=""/>
        <dsp:cNvSpPr/>
      </dsp:nvSpPr>
      <dsp:spPr>
        <a:xfrm rot="10800000">
          <a:off x="1752021" y="2730275"/>
          <a:ext cx="4870238" cy="2101227"/>
        </a:xfrm>
        <a:prstGeom prst="homePlate">
          <a:avLst/>
        </a:prstGeom>
        <a:solidFill>
          <a:schemeClr val="accent1">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6583" tIns="91440" rIns="170688" bIns="91440" numCol="1" spcCol="1270" anchor="ctr" anchorCtr="0">
          <a:noAutofit/>
        </a:bodyPr>
        <a:lstStyle/>
        <a:p>
          <a:pPr marL="0" lvl="0" indent="0" algn="l" defTabSz="1066800">
            <a:lnSpc>
              <a:spcPct val="90000"/>
            </a:lnSpc>
            <a:spcBef>
              <a:spcPct val="0"/>
            </a:spcBef>
            <a:spcAft>
              <a:spcPct val="35000"/>
            </a:spcAft>
            <a:buNone/>
          </a:pPr>
          <a:r>
            <a:rPr lang="en-US" sz="2400" b="1" i="0" u="none" strike="noStrike" kern="1200">
              <a:effectLst/>
              <a:latin typeface="Arial" panose="020B0604020202020204" pitchFamily="34" charset="0"/>
            </a:rPr>
            <a:t>Increase revenue to fully fund our agencies through taxing the rich and corporations, not working people.</a:t>
          </a:r>
        </a:p>
      </dsp:txBody>
      <dsp:txXfrm rot="10800000">
        <a:off x="2277328" y="2730275"/>
        <a:ext cx="4344931" cy="2101227"/>
      </dsp:txXfrm>
    </dsp:sp>
    <dsp:sp modelId="{F2E7AA5A-D9F8-914C-9430-0998C8F7A573}">
      <dsp:nvSpPr>
        <dsp:cNvPr id="0" name=""/>
        <dsp:cNvSpPr/>
      </dsp:nvSpPr>
      <dsp:spPr>
        <a:xfrm>
          <a:off x="701407" y="2730275"/>
          <a:ext cx="2101227" cy="2101227"/>
        </a:xfrm>
        <a:prstGeom prst="ellipse">
          <a:avLst/>
        </a:prstGeom>
        <a:solidFill>
          <a:schemeClr val="accent1">
            <a:tint val="50000"/>
            <a:hueOff val="52375"/>
            <a:satOff val="-2891"/>
            <a:lumOff val="1116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607D2D-AB42-4F7C-9895-51390B609E96}">
      <dsp:nvSpPr>
        <dsp:cNvPr id="0" name=""/>
        <dsp:cNvSpPr/>
      </dsp:nvSpPr>
      <dsp:spPr>
        <a:xfrm>
          <a:off x="0" y="0"/>
          <a:ext cx="882118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BF885E-B2A6-4812-9D1E-0FC12F8B6DCF}">
      <dsp:nvSpPr>
        <dsp:cNvPr id="0" name=""/>
        <dsp:cNvSpPr/>
      </dsp:nvSpPr>
      <dsp:spPr>
        <a:xfrm>
          <a:off x="0" y="0"/>
          <a:ext cx="8821183" cy="123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baseline="0">
              <a:latin typeface="Segoe UI" panose="020B0502040204020203" pitchFamily="34" charset="0"/>
              <a:cs typeface="Segoe UI" panose="020B0502040204020203" pitchFamily="34" charset="0"/>
            </a:rPr>
            <a:t>Facilitator</a:t>
          </a:r>
          <a:r>
            <a:rPr lang="en-US" sz="2400" kern="1200" baseline="0">
              <a:latin typeface="Segoe UI" panose="020B0502040204020203" pitchFamily="34" charset="0"/>
              <a:cs typeface="Segoe UI" panose="020B0502040204020203" pitchFamily="34" charset="0"/>
            </a:rPr>
            <a:t>: Introduces the group, ensures meeting stays on track and critical questions are asked.</a:t>
          </a:r>
          <a:endParaRPr lang="en-US" sz="2400" kern="1200">
            <a:latin typeface="Segoe UI" panose="020B0502040204020203" pitchFamily="34" charset="0"/>
            <a:cs typeface="Segoe UI" panose="020B0502040204020203" pitchFamily="34" charset="0"/>
          </a:endParaRPr>
        </a:p>
      </dsp:txBody>
      <dsp:txXfrm>
        <a:off x="0" y="0"/>
        <a:ext cx="8821183" cy="1232452"/>
      </dsp:txXfrm>
    </dsp:sp>
    <dsp:sp modelId="{709106B0-B73E-4AD3-8DF6-93C7CF1A64ED}">
      <dsp:nvSpPr>
        <dsp:cNvPr id="0" name=""/>
        <dsp:cNvSpPr/>
      </dsp:nvSpPr>
      <dsp:spPr>
        <a:xfrm>
          <a:off x="0" y="1232452"/>
          <a:ext cx="882118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21BA7D-CF75-45B9-944B-0ABA1C1BFD95}">
      <dsp:nvSpPr>
        <dsp:cNvPr id="0" name=""/>
        <dsp:cNvSpPr/>
      </dsp:nvSpPr>
      <dsp:spPr>
        <a:xfrm>
          <a:off x="0" y="1232452"/>
          <a:ext cx="8821183" cy="123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baseline="0">
              <a:latin typeface="Segoe UI" panose="020B0502040204020203" pitchFamily="34" charset="0"/>
              <a:cs typeface="Segoe UI" panose="020B0502040204020203" pitchFamily="34" charset="0"/>
            </a:rPr>
            <a:t>Storyteller</a:t>
          </a:r>
          <a:r>
            <a:rPr lang="en-US" sz="2400" kern="1200" baseline="0">
              <a:latin typeface="Segoe UI" panose="020B0502040204020203" pitchFamily="34" charset="0"/>
              <a:cs typeface="Segoe UI" panose="020B0502040204020203" pitchFamily="34" charset="0"/>
            </a:rPr>
            <a:t>: Intentional, well thought-out personal story. This can be about 2-4 minutes! </a:t>
          </a:r>
          <a:endParaRPr lang="en-US" sz="2400" kern="1200">
            <a:latin typeface="Segoe UI" panose="020B0502040204020203" pitchFamily="34" charset="0"/>
            <a:cs typeface="Segoe UI" panose="020B0502040204020203" pitchFamily="34" charset="0"/>
          </a:endParaRPr>
        </a:p>
      </dsp:txBody>
      <dsp:txXfrm>
        <a:off x="0" y="1232452"/>
        <a:ext cx="8821183" cy="1232452"/>
      </dsp:txXfrm>
    </dsp:sp>
    <dsp:sp modelId="{12688E98-CE25-4B46-958A-CF6C51D1E120}">
      <dsp:nvSpPr>
        <dsp:cNvPr id="0" name=""/>
        <dsp:cNvSpPr/>
      </dsp:nvSpPr>
      <dsp:spPr>
        <a:xfrm>
          <a:off x="0" y="2464904"/>
          <a:ext cx="882118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A72558-5FA1-4072-85F8-32BC4B400545}">
      <dsp:nvSpPr>
        <dsp:cNvPr id="0" name=""/>
        <dsp:cNvSpPr/>
      </dsp:nvSpPr>
      <dsp:spPr>
        <a:xfrm>
          <a:off x="0" y="2464904"/>
          <a:ext cx="8821183" cy="123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baseline="0">
              <a:latin typeface="Segoe UI" panose="020B0502040204020203" pitchFamily="34" charset="0"/>
              <a:cs typeface="Segoe UI" panose="020B0502040204020203" pitchFamily="34" charset="0"/>
            </a:rPr>
            <a:t>Question asker</a:t>
          </a:r>
          <a:r>
            <a:rPr lang="en-US" sz="2400" kern="1200" baseline="0">
              <a:latin typeface="Segoe UI" panose="020B0502040204020203" pitchFamily="34" charset="0"/>
              <a:cs typeface="Segoe UI" panose="020B0502040204020203" pitchFamily="34" charset="0"/>
            </a:rPr>
            <a:t>: Redirects conversation back to topic and personal stories as necessary. Responsible to making the final ask. </a:t>
          </a:r>
          <a:endParaRPr lang="en-US" sz="2400" kern="1200">
            <a:latin typeface="Segoe UI" panose="020B0502040204020203" pitchFamily="34" charset="0"/>
            <a:cs typeface="Segoe UI" panose="020B0502040204020203" pitchFamily="34" charset="0"/>
          </a:endParaRPr>
        </a:p>
      </dsp:txBody>
      <dsp:txXfrm>
        <a:off x="0" y="2464904"/>
        <a:ext cx="8821183" cy="1232452"/>
      </dsp:txXfrm>
    </dsp:sp>
    <dsp:sp modelId="{57190E86-B2F2-4B32-B02D-72A4A890B5EE}">
      <dsp:nvSpPr>
        <dsp:cNvPr id="0" name=""/>
        <dsp:cNvSpPr/>
      </dsp:nvSpPr>
      <dsp:spPr>
        <a:xfrm>
          <a:off x="0" y="3697356"/>
          <a:ext cx="882118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6933D-0784-4F22-B7DA-114784933ED0}">
      <dsp:nvSpPr>
        <dsp:cNvPr id="0" name=""/>
        <dsp:cNvSpPr/>
      </dsp:nvSpPr>
      <dsp:spPr>
        <a:xfrm>
          <a:off x="0" y="3697356"/>
          <a:ext cx="8821183" cy="123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baseline="0">
              <a:latin typeface="Segoe UI" panose="020B0502040204020203" pitchFamily="34" charset="0"/>
              <a:cs typeface="Segoe UI" panose="020B0502040204020203" pitchFamily="34" charset="0"/>
            </a:rPr>
            <a:t>Note-Taker:</a:t>
          </a:r>
          <a:r>
            <a:rPr lang="en-US" sz="2400" kern="1200" baseline="0">
              <a:latin typeface="Segoe UI" panose="020B0502040204020203" pitchFamily="34" charset="0"/>
              <a:cs typeface="Segoe UI" panose="020B0502040204020203" pitchFamily="34" charset="0"/>
            </a:rPr>
            <a:t> Takes notes on what is happening, i.e.: stance and key things said by the legislator.</a:t>
          </a:r>
          <a:endParaRPr lang="en-US" sz="2400" kern="1200">
            <a:latin typeface="Segoe UI" panose="020B0502040204020203" pitchFamily="34" charset="0"/>
            <a:cs typeface="Segoe UI" panose="020B0502040204020203" pitchFamily="34" charset="0"/>
          </a:endParaRPr>
        </a:p>
      </dsp:txBody>
      <dsp:txXfrm>
        <a:off x="0" y="3697356"/>
        <a:ext cx="8821183" cy="12324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61784E-6C3D-42FB-973D-8F192D79841C}">
      <dsp:nvSpPr>
        <dsp:cNvPr id="0" name=""/>
        <dsp:cNvSpPr/>
      </dsp:nvSpPr>
      <dsp:spPr>
        <a:xfrm>
          <a:off x="0" y="0"/>
          <a:ext cx="8242126" cy="12570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7F6D37-62A0-4E47-BC84-C509AC54784D}">
      <dsp:nvSpPr>
        <dsp:cNvPr id="0" name=""/>
        <dsp:cNvSpPr/>
      </dsp:nvSpPr>
      <dsp:spPr>
        <a:xfrm>
          <a:off x="380250" y="285687"/>
          <a:ext cx="692041" cy="691365"/>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2F85E7A-74E0-41B4-AC95-63750AC5E57F}">
      <dsp:nvSpPr>
        <dsp:cNvPr id="0" name=""/>
        <dsp:cNvSpPr/>
      </dsp:nvSpPr>
      <dsp:spPr>
        <a:xfrm>
          <a:off x="1452542" y="2856"/>
          <a:ext cx="6745587" cy="1335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1350" tIns="141350" rIns="141350" bIns="141350" numCol="1" spcCol="1270" anchor="ctr" anchorCtr="0">
          <a:noAutofit/>
        </a:bodyPr>
        <a:lstStyle/>
        <a:p>
          <a:pPr marL="0" lvl="0" indent="0" algn="l" defTabSz="800100">
            <a:lnSpc>
              <a:spcPct val="90000"/>
            </a:lnSpc>
            <a:spcBef>
              <a:spcPct val="0"/>
            </a:spcBef>
            <a:spcAft>
              <a:spcPct val="35000"/>
            </a:spcAft>
            <a:buNone/>
          </a:pPr>
          <a:r>
            <a:rPr lang="en-US" sz="1800" kern="1200">
              <a:latin typeface="Segoe UI" panose="020B0502040204020203" pitchFamily="34" charset="0"/>
              <a:cs typeface="Segoe UI" panose="020B0502040204020203" pitchFamily="34" charset="0"/>
            </a:rPr>
            <a:t>Don’t let them get away without answering! They are elected to legislate, not just talk. If they won’t give you a yes or no, it is perfectly appropriate to ask for a yes or no answer or ask what information they need to support the legislation.</a:t>
          </a:r>
        </a:p>
      </dsp:txBody>
      <dsp:txXfrm>
        <a:off x="1452542" y="2856"/>
        <a:ext cx="6745587" cy="1335591"/>
      </dsp:txXfrm>
    </dsp:sp>
    <dsp:sp modelId="{83B18996-5586-46F2-93CD-770F33C91DA6}">
      <dsp:nvSpPr>
        <dsp:cNvPr id="0" name=""/>
        <dsp:cNvSpPr/>
      </dsp:nvSpPr>
      <dsp:spPr>
        <a:xfrm>
          <a:off x="0" y="1672346"/>
          <a:ext cx="8242126" cy="12570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716281-C417-4BC2-91C5-525EE5868101}">
      <dsp:nvSpPr>
        <dsp:cNvPr id="0" name=""/>
        <dsp:cNvSpPr/>
      </dsp:nvSpPr>
      <dsp:spPr>
        <a:xfrm>
          <a:off x="380250" y="1955177"/>
          <a:ext cx="692041" cy="691365"/>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1BE4DE3-83CF-483E-BE98-74176645C613}">
      <dsp:nvSpPr>
        <dsp:cNvPr id="0" name=""/>
        <dsp:cNvSpPr/>
      </dsp:nvSpPr>
      <dsp:spPr>
        <a:xfrm>
          <a:off x="1452542" y="1672346"/>
          <a:ext cx="6745587" cy="1335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1350" tIns="141350" rIns="141350" bIns="141350" numCol="1" spcCol="1270" anchor="ctr" anchorCtr="0">
          <a:noAutofit/>
        </a:bodyPr>
        <a:lstStyle/>
        <a:p>
          <a:pPr marL="0" lvl="0" indent="0" algn="l" defTabSz="889000">
            <a:lnSpc>
              <a:spcPct val="90000"/>
            </a:lnSpc>
            <a:spcBef>
              <a:spcPct val="0"/>
            </a:spcBef>
            <a:spcAft>
              <a:spcPct val="35000"/>
            </a:spcAft>
            <a:buNone/>
          </a:pPr>
          <a:r>
            <a:rPr lang="en-US" sz="2000" kern="1200">
              <a:latin typeface="Segoe UI" panose="020B0502040204020203" pitchFamily="34" charset="0"/>
              <a:cs typeface="Segoe UI" panose="020B0502040204020203" pitchFamily="34" charset="0"/>
            </a:rPr>
            <a:t>Understand that your voice is important. Your experience as a public employee is important. </a:t>
          </a:r>
        </a:p>
      </dsp:txBody>
      <dsp:txXfrm>
        <a:off x="1452542" y="1672346"/>
        <a:ext cx="6745587" cy="1335591"/>
      </dsp:txXfrm>
    </dsp:sp>
    <dsp:sp modelId="{B4BE541A-178F-4995-9596-2FA616787E5D}">
      <dsp:nvSpPr>
        <dsp:cNvPr id="0" name=""/>
        <dsp:cNvSpPr/>
      </dsp:nvSpPr>
      <dsp:spPr>
        <a:xfrm>
          <a:off x="0" y="3341835"/>
          <a:ext cx="8242126" cy="12570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5B7F21-C0FB-4107-AD03-85618A2FF851}">
      <dsp:nvSpPr>
        <dsp:cNvPr id="0" name=""/>
        <dsp:cNvSpPr/>
      </dsp:nvSpPr>
      <dsp:spPr>
        <a:xfrm>
          <a:off x="380250" y="3624667"/>
          <a:ext cx="692041" cy="691365"/>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0FACBE-41B4-4EF1-8AF8-BC65646980A7}">
      <dsp:nvSpPr>
        <dsp:cNvPr id="0" name=""/>
        <dsp:cNvSpPr/>
      </dsp:nvSpPr>
      <dsp:spPr>
        <a:xfrm>
          <a:off x="1452542" y="3341835"/>
          <a:ext cx="6745587" cy="1335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1350" tIns="141350" rIns="141350" bIns="141350" numCol="1" spcCol="1270" anchor="ctr" anchorCtr="0">
          <a:noAutofit/>
        </a:bodyPr>
        <a:lstStyle/>
        <a:p>
          <a:pPr marL="0" lvl="0" indent="0" algn="l" defTabSz="889000">
            <a:lnSpc>
              <a:spcPct val="90000"/>
            </a:lnSpc>
            <a:spcBef>
              <a:spcPct val="0"/>
            </a:spcBef>
            <a:spcAft>
              <a:spcPct val="35000"/>
            </a:spcAft>
            <a:buNone/>
          </a:pPr>
          <a:r>
            <a:rPr lang="en-US" sz="2000" kern="1200">
              <a:latin typeface="Segoe UI" panose="020B0502040204020203" pitchFamily="34" charset="0"/>
              <a:cs typeface="Segoe UI" panose="020B0502040204020203" pitchFamily="34" charset="0"/>
            </a:rPr>
            <a:t>Take notes! Even if you are not the note taker your notes are important. </a:t>
          </a:r>
        </a:p>
      </dsp:txBody>
      <dsp:txXfrm>
        <a:off x="1452542" y="3341835"/>
        <a:ext cx="6745587" cy="13355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347C89-A762-44C3-BC2D-0C1F5581008F}">
      <dsp:nvSpPr>
        <dsp:cNvPr id="0" name=""/>
        <dsp:cNvSpPr/>
      </dsp:nvSpPr>
      <dsp:spPr>
        <a:xfrm>
          <a:off x="397376" y="544844"/>
          <a:ext cx="3551017" cy="2254896"/>
        </a:xfrm>
        <a:prstGeom prst="roundRect">
          <a:avLst>
            <a:gd name="adj" fmla="val 10000"/>
          </a:avLst>
        </a:prstGeom>
        <a:gradFill rotWithShape="0">
          <a:gsLst>
            <a:gs pos="0">
              <a:srgbClr val="B13249"/>
            </a:gs>
            <a:gs pos="50000">
              <a:srgbClr val="97002E"/>
            </a:gs>
            <a:gs pos="100000">
              <a:srgbClr val="97002E"/>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F908DCC-069F-48C6-B1A9-69D900BBCD98}">
      <dsp:nvSpPr>
        <dsp:cNvPr id="0" name=""/>
        <dsp:cNvSpPr/>
      </dsp:nvSpPr>
      <dsp:spPr>
        <a:xfrm>
          <a:off x="791933" y="919674"/>
          <a:ext cx="3551017" cy="225489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Segoe UI"/>
              <a:cs typeface="Segoe UI"/>
            </a:rPr>
            <a:t>Write your legislator a letter/email! Tell them who you are, what you do for the state, and what our legislative priorities means to you. </a:t>
          </a:r>
        </a:p>
      </dsp:txBody>
      <dsp:txXfrm>
        <a:off x="857977" y="985718"/>
        <a:ext cx="3418929" cy="2122808"/>
      </dsp:txXfrm>
    </dsp:sp>
    <dsp:sp modelId="{FBB9F8A1-C84D-48F0-B0FA-010B4BF81ADB}">
      <dsp:nvSpPr>
        <dsp:cNvPr id="0" name=""/>
        <dsp:cNvSpPr/>
      </dsp:nvSpPr>
      <dsp:spPr>
        <a:xfrm>
          <a:off x="4342156" y="544844"/>
          <a:ext cx="3551017" cy="2254896"/>
        </a:xfrm>
        <a:prstGeom prst="roundRect">
          <a:avLst>
            <a:gd name="adj" fmla="val 10000"/>
          </a:avLst>
        </a:prstGeom>
        <a:gradFill rotWithShape="0">
          <a:gsLst>
            <a:gs pos="0">
              <a:srgbClr val="97002E"/>
            </a:gs>
            <a:gs pos="50000">
              <a:srgbClr val="B13249"/>
            </a:gs>
            <a:gs pos="100000">
              <a:srgbClr val="B13249"/>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B86C7A0-FA3E-4D85-97A8-46FA2F16EFEB}">
      <dsp:nvSpPr>
        <dsp:cNvPr id="0" name=""/>
        <dsp:cNvSpPr/>
      </dsp:nvSpPr>
      <dsp:spPr>
        <a:xfrm>
          <a:off x="4736714" y="919674"/>
          <a:ext cx="3551017" cy="225489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Segoe UI" panose="020B0502040204020203" pitchFamily="34" charset="0"/>
              <a:cs typeface="Segoe UI" panose="020B0502040204020203" pitchFamily="34" charset="0"/>
            </a:rPr>
            <a:t>Take pictures of your group at the capitol and post on social media! Send to MAPE via Dropbox: https://mape.org/communications-resources</a:t>
          </a:r>
        </a:p>
      </dsp:txBody>
      <dsp:txXfrm>
        <a:off x="4802758" y="985718"/>
        <a:ext cx="3418929" cy="212280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04D60A-A9AF-344D-AFEA-C4764BE7FE4E}" type="datetimeFigureOut">
              <a:rPr lang="en-US" smtClean="0"/>
              <a:t>2/26/26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89BB3-3D62-3640-9F10-9A46944A8486}" type="slidenum">
              <a:rPr lang="en-US" smtClean="0"/>
              <a:t>‹#›</a:t>
            </a:fld>
            <a:endParaRPr lang="en-US"/>
          </a:p>
        </p:txBody>
      </p:sp>
    </p:spTree>
    <p:extLst>
      <p:ext uri="{BB962C8B-B14F-4D97-AF65-F5344CB8AC3E}">
        <p14:creationId xmlns:p14="http://schemas.microsoft.com/office/powerpoint/2010/main" val="2166271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1</a:t>
            </a:fld>
            <a:endParaRPr lang="en-US"/>
          </a:p>
        </p:txBody>
      </p:sp>
    </p:spTree>
    <p:extLst>
      <p:ext uri="{BB962C8B-B14F-4D97-AF65-F5344CB8AC3E}">
        <p14:creationId xmlns:p14="http://schemas.microsoft.com/office/powerpoint/2010/main" val="21715294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12</a:t>
            </a:fld>
            <a:endParaRPr lang="en-US"/>
          </a:p>
        </p:txBody>
      </p:sp>
    </p:spTree>
    <p:extLst>
      <p:ext uri="{BB962C8B-B14F-4D97-AF65-F5344CB8AC3E}">
        <p14:creationId xmlns:p14="http://schemas.microsoft.com/office/powerpoint/2010/main" val="1324453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13</a:t>
            </a:fld>
            <a:endParaRPr lang="en-US"/>
          </a:p>
        </p:txBody>
      </p:sp>
    </p:spTree>
    <p:extLst>
      <p:ext uri="{BB962C8B-B14F-4D97-AF65-F5344CB8AC3E}">
        <p14:creationId xmlns:p14="http://schemas.microsoft.com/office/powerpoint/2010/main" val="1913271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17</a:t>
            </a:fld>
            <a:endParaRPr lang="en-US"/>
          </a:p>
        </p:txBody>
      </p:sp>
    </p:spTree>
    <p:extLst>
      <p:ext uri="{BB962C8B-B14F-4D97-AF65-F5344CB8AC3E}">
        <p14:creationId xmlns:p14="http://schemas.microsoft.com/office/powerpoint/2010/main" val="3009144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19</a:t>
            </a:fld>
            <a:endParaRPr lang="en-US"/>
          </a:p>
        </p:txBody>
      </p:sp>
    </p:spTree>
    <p:extLst>
      <p:ext uri="{BB962C8B-B14F-4D97-AF65-F5344CB8AC3E}">
        <p14:creationId xmlns:p14="http://schemas.microsoft.com/office/powerpoint/2010/main" val="29752533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22</a:t>
            </a:fld>
            <a:endParaRPr lang="en-US"/>
          </a:p>
        </p:txBody>
      </p:sp>
    </p:spTree>
    <p:extLst>
      <p:ext uri="{BB962C8B-B14F-4D97-AF65-F5344CB8AC3E}">
        <p14:creationId xmlns:p14="http://schemas.microsoft.com/office/powerpoint/2010/main" val="53044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2</a:t>
            </a:fld>
            <a:endParaRPr lang="en-US"/>
          </a:p>
        </p:txBody>
      </p:sp>
    </p:spTree>
    <p:extLst>
      <p:ext uri="{BB962C8B-B14F-4D97-AF65-F5344CB8AC3E}">
        <p14:creationId xmlns:p14="http://schemas.microsoft.com/office/powerpoint/2010/main" val="1900776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289BB3-3D62-3640-9F10-9A46944A8486}" type="slidenum">
              <a:rPr lang="en-US" smtClean="0"/>
              <a:t>5</a:t>
            </a:fld>
            <a:endParaRPr lang="en-US"/>
          </a:p>
        </p:txBody>
      </p:sp>
    </p:spTree>
    <p:extLst>
      <p:ext uri="{BB962C8B-B14F-4D97-AF65-F5344CB8AC3E}">
        <p14:creationId xmlns:p14="http://schemas.microsoft.com/office/powerpoint/2010/main" val="1010011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sz="1800" b="1" dirty="0">
              <a:latin typeface="Arial"/>
              <a:cs typeface="Arial"/>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6</a:t>
            </a:fld>
            <a:endParaRPr lang="en-US"/>
          </a:p>
        </p:txBody>
      </p:sp>
    </p:spTree>
    <p:extLst>
      <p:ext uri="{BB962C8B-B14F-4D97-AF65-F5344CB8AC3E}">
        <p14:creationId xmlns:p14="http://schemas.microsoft.com/office/powerpoint/2010/main" val="659941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p>
            <a:fld id="{95289BB3-3D62-3640-9F10-9A46944A8486}" type="slidenum">
              <a:rPr lang="en-US" smtClean="0"/>
              <a:t>7</a:t>
            </a:fld>
            <a:endParaRPr lang="en-US"/>
          </a:p>
        </p:txBody>
      </p:sp>
    </p:spTree>
    <p:extLst>
      <p:ext uri="{BB962C8B-B14F-4D97-AF65-F5344CB8AC3E}">
        <p14:creationId xmlns:p14="http://schemas.microsoft.com/office/powerpoint/2010/main" val="1288780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8</a:t>
            </a:fld>
            <a:endParaRPr lang="en-US"/>
          </a:p>
        </p:txBody>
      </p:sp>
    </p:spTree>
    <p:extLst>
      <p:ext uri="{BB962C8B-B14F-4D97-AF65-F5344CB8AC3E}">
        <p14:creationId xmlns:p14="http://schemas.microsoft.com/office/powerpoint/2010/main" val="3019328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1A87C-3CA4-1B94-7A27-B48375C338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5F45B5-0D9D-B7FB-4F09-259B206607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BCD2D-9664-6960-BF89-E655A8442749}"/>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2C57BC36-8988-8258-305C-2852E1E5CC23}"/>
              </a:ext>
            </a:extLst>
          </p:cNvPr>
          <p:cNvSpPr>
            <a:spLocks noGrp="1"/>
          </p:cNvSpPr>
          <p:nvPr>
            <p:ph type="sldNum" sz="quarter" idx="5"/>
          </p:nvPr>
        </p:nvSpPr>
        <p:spPr/>
        <p:txBody>
          <a:bodyPr/>
          <a:lstStyle/>
          <a:p>
            <a:fld id="{95289BB3-3D62-3640-9F10-9A46944A8486}" type="slidenum">
              <a:rPr lang="en-US" smtClean="0"/>
              <a:t>9</a:t>
            </a:fld>
            <a:endParaRPr lang="en-US"/>
          </a:p>
        </p:txBody>
      </p:sp>
    </p:spTree>
    <p:extLst>
      <p:ext uri="{BB962C8B-B14F-4D97-AF65-F5344CB8AC3E}">
        <p14:creationId xmlns:p14="http://schemas.microsoft.com/office/powerpoint/2010/main" val="975087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E63DD-688C-8423-9D03-8810A8C109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6FA8B-599F-D801-2033-451523651D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7847DE-86CA-6F82-B26D-434D002BBF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D441C7B-119E-1A28-5AE2-1629009451A5}"/>
              </a:ext>
            </a:extLst>
          </p:cNvPr>
          <p:cNvSpPr>
            <a:spLocks noGrp="1"/>
          </p:cNvSpPr>
          <p:nvPr>
            <p:ph type="sldNum" sz="quarter" idx="5"/>
          </p:nvPr>
        </p:nvSpPr>
        <p:spPr/>
        <p:txBody>
          <a:bodyPr/>
          <a:lstStyle/>
          <a:p>
            <a:fld id="{95289BB3-3D62-3640-9F10-9A46944A8486}" type="slidenum">
              <a:rPr lang="en-US" smtClean="0"/>
              <a:t>10</a:t>
            </a:fld>
            <a:endParaRPr lang="en-US"/>
          </a:p>
        </p:txBody>
      </p:sp>
    </p:spTree>
    <p:extLst>
      <p:ext uri="{BB962C8B-B14F-4D97-AF65-F5344CB8AC3E}">
        <p14:creationId xmlns:p14="http://schemas.microsoft.com/office/powerpoint/2010/main" val="3146260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5289BB3-3D62-3640-9F10-9A46944A8486}" type="slidenum">
              <a:rPr lang="en-US" smtClean="0"/>
              <a:t>11</a:t>
            </a:fld>
            <a:endParaRPr lang="en-US"/>
          </a:p>
        </p:txBody>
      </p:sp>
    </p:spTree>
    <p:extLst>
      <p:ext uri="{BB962C8B-B14F-4D97-AF65-F5344CB8AC3E}">
        <p14:creationId xmlns:p14="http://schemas.microsoft.com/office/powerpoint/2010/main" val="1740006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3EC891E-326B-4CAA-9C8E-091B0170D94F}" type="datetimeFigureOut">
              <a:rPr lang="en-US" smtClean="0"/>
              <a:t>2/26/26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2673980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EC891E-326B-4CAA-9C8E-091B0170D94F}" type="datetimeFigureOut">
              <a:rPr lang="en-US" smtClean="0"/>
              <a:t>2/26/26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2571762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EC891E-326B-4CAA-9C8E-091B0170D94F}" type="datetimeFigureOut">
              <a:rPr lang="en-US" smtClean="0"/>
              <a:t>2/26/26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1122234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EC891E-326B-4CAA-9C8E-091B0170D94F}" type="datetimeFigureOut">
              <a:rPr lang="en-US" smtClean="0"/>
              <a:t>2/26/26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3835346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EC891E-326B-4CAA-9C8E-091B0170D94F}" type="datetimeFigureOut">
              <a:rPr lang="en-US" smtClean="0"/>
              <a:t>2/26/26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3212128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EC891E-326B-4CAA-9C8E-091B0170D94F}" type="datetimeFigureOut">
              <a:rPr lang="en-US" smtClean="0"/>
              <a:t>2/26/26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4255824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EC891E-326B-4CAA-9C8E-091B0170D94F}" type="datetimeFigureOut">
              <a:rPr lang="en-US" smtClean="0"/>
              <a:t>2/26/26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2738709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EC891E-326B-4CAA-9C8E-091B0170D94F}" type="datetimeFigureOut">
              <a:rPr lang="en-US" smtClean="0"/>
              <a:t>2/26/26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3516925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C891E-326B-4CAA-9C8E-091B0170D94F}" type="datetimeFigureOut">
              <a:rPr lang="en-US" smtClean="0"/>
              <a:t>2/26/26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33882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EC891E-326B-4CAA-9C8E-091B0170D94F}" type="datetimeFigureOut">
              <a:rPr lang="en-US" smtClean="0"/>
              <a:t>2/26/26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2589461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EC891E-326B-4CAA-9C8E-091B0170D94F}" type="datetimeFigureOut">
              <a:rPr lang="en-US" smtClean="0"/>
              <a:t>2/26/26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9671F-B5A1-4226-A213-6725CDF393BC}" type="slidenum">
              <a:rPr lang="en-US" smtClean="0"/>
              <a:t>‹#›</a:t>
            </a:fld>
            <a:endParaRPr lang="en-US"/>
          </a:p>
        </p:txBody>
      </p:sp>
    </p:spTree>
    <p:extLst>
      <p:ext uri="{BB962C8B-B14F-4D97-AF65-F5344CB8AC3E}">
        <p14:creationId xmlns:p14="http://schemas.microsoft.com/office/powerpoint/2010/main" val="1584366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C891E-326B-4CAA-9C8E-091B0170D94F}" type="datetimeFigureOut">
              <a:rPr lang="en-US" smtClean="0"/>
              <a:t>2/26/26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9671F-B5A1-4226-A213-6725CDF393BC}" type="slidenum">
              <a:rPr lang="en-US" smtClean="0"/>
              <a:t>‹#›</a:t>
            </a:fld>
            <a:endParaRPr lang="en-US"/>
          </a:p>
        </p:txBody>
      </p:sp>
    </p:spTree>
    <p:extLst>
      <p:ext uri="{BB962C8B-B14F-4D97-AF65-F5344CB8AC3E}">
        <p14:creationId xmlns:p14="http://schemas.microsoft.com/office/powerpoint/2010/main" val="37619901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mape.org/financial-form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gif"/><Relationship Id="rId7" Type="http://schemas.openxmlformats.org/officeDocument/2006/relationships/diagramColors" Target="../diagrams/colors4.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hyperlink" Target="mailto:action@mape.or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svg"/><Relationship Id="rId3" Type="http://schemas.openxmlformats.org/officeDocument/2006/relationships/diagramLayout" Target="../diagrams/layout5.xml"/><Relationship Id="rId7" Type="http://schemas.openxmlformats.org/officeDocument/2006/relationships/image" Target="../media/image1.png"/><Relationship Id="rId12" Type="http://schemas.openxmlformats.org/officeDocument/2006/relationships/image" Target="../media/image18.png"/><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11" Type="http://schemas.openxmlformats.org/officeDocument/2006/relationships/image" Target="../media/image17.svg"/><Relationship Id="rId5" Type="http://schemas.openxmlformats.org/officeDocument/2006/relationships/diagramColors" Target="../diagrams/colors5.xml"/><Relationship Id="rId10" Type="http://schemas.openxmlformats.org/officeDocument/2006/relationships/image" Target="../media/image16.png"/><Relationship Id="rId4" Type="http://schemas.openxmlformats.org/officeDocument/2006/relationships/diagramQuickStyle" Target="../diagrams/quickStyle5.xml"/><Relationship Id="rId9" Type="http://schemas.openxmlformats.org/officeDocument/2006/relationships/image" Target="../media/image15.svg"/></Relationships>
</file>

<file path=ppt/slides/_rels/slide22.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gif"/><Relationship Id="rId7" Type="http://schemas.openxmlformats.org/officeDocument/2006/relationships/diagramColors" Target="../diagrams/colors6.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gif"/><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gif"/><Relationship Id="rId7" Type="http://schemas.openxmlformats.org/officeDocument/2006/relationships/diagramColors" Target="../diagrams/colors3.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34D8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589930" y="3056405"/>
            <a:ext cx="7772400" cy="1544608"/>
          </a:xfrm>
        </p:spPr>
        <p:txBody>
          <a:bodyPr/>
          <a:lstStyle/>
          <a:p>
            <a:r>
              <a:rPr lang="en-US" sz="6000">
                <a:solidFill>
                  <a:schemeClr val="bg1"/>
                </a:solidFill>
                <a:latin typeface="Segoe UI"/>
                <a:cs typeface="Segoe UI"/>
              </a:rPr>
              <a:t>Lobby Day </a:t>
            </a:r>
            <a:r>
              <a:rPr lang="en-US">
                <a:solidFill>
                  <a:schemeClr val="bg1"/>
                </a:solidFill>
                <a:latin typeface="Segoe UI"/>
                <a:cs typeface="Segoe UI"/>
              </a:rPr>
              <a:t>2026</a:t>
            </a:r>
            <a:r>
              <a:rPr lang="en-US" sz="6000">
                <a:solidFill>
                  <a:schemeClr val="bg1"/>
                </a:solidFill>
                <a:latin typeface="Segoe UI"/>
                <a:cs typeface="Segoe UI"/>
              </a:rPr>
              <a:t>!</a:t>
            </a:r>
            <a:endParaRPr lang="en-US">
              <a:solidFill>
                <a:schemeClr val="bg1"/>
              </a:solidFill>
              <a:latin typeface="Segoe UI"/>
              <a:cs typeface="Segoe UI"/>
            </a:endParaRPr>
          </a:p>
        </p:txBody>
      </p:sp>
      <p:sp>
        <p:nvSpPr>
          <p:cNvPr id="4" name="TextBox 3">
            <a:extLst>
              <a:ext uri="{FF2B5EF4-FFF2-40B4-BE49-F238E27FC236}">
                <a16:creationId xmlns:a16="http://schemas.microsoft.com/office/drawing/2014/main" id="{014536C8-96B8-4266-9678-52872ECD6616}"/>
              </a:ext>
            </a:extLst>
          </p:cNvPr>
          <p:cNvSpPr txBox="1"/>
          <p:nvPr/>
        </p:nvSpPr>
        <p:spPr>
          <a:xfrm>
            <a:off x="1701358" y="5032268"/>
            <a:ext cx="5741283" cy="1200329"/>
          </a:xfrm>
          <a:prstGeom prst="rect">
            <a:avLst/>
          </a:prstGeom>
          <a:noFill/>
        </p:spPr>
        <p:txBody>
          <a:bodyPr wrap="square" rtlCol="0">
            <a:spAutoFit/>
          </a:bodyPr>
          <a:lstStyle/>
          <a:p>
            <a:pPr algn="ctr"/>
            <a:r>
              <a:rPr lang="en-US" sz="2400">
                <a:solidFill>
                  <a:schemeClr val="bg1"/>
                </a:solidFill>
                <a:latin typeface="Segoe UI" panose="020B0502040204020203" pitchFamily="34" charset="0"/>
                <a:cs typeface="Segoe UI" panose="020B0502040204020203" pitchFamily="34" charset="0"/>
              </a:rPr>
              <a:t>While we wait to get to get started, please introduce yourself in the chat with your name, agency and job title.  </a:t>
            </a:r>
          </a:p>
        </p:txBody>
      </p:sp>
      <p:pic>
        <p:nvPicPr>
          <p:cNvPr id="9" name="Picture 8" descr="Logo&#10;&#10;Description automatically generated">
            <a:extLst>
              <a:ext uri="{FF2B5EF4-FFF2-40B4-BE49-F238E27FC236}">
                <a16:creationId xmlns:a16="http://schemas.microsoft.com/office/drawing/2014/main" id="{FA3CDC7C-B989-4E29-B58D-6C8DEE8F413E}"/>
              </a:ext>
            </a:extLst>
          </p:cNvPr>
          <p:cNvPicPr>
            <a:picLocks noChangeAspect="1"/>
          </p:cNvPicPr>
          <p:nvPr/>
        </p:nvPicPr>
        <p:blipFill rotWithShape="1">
          <a:blip r:embed="rId3">
            <a:extLst>
              <a:ext uri="{28A0092B-C50C-407E-A947-70E740481C1C}">
                <a14:useLocalDpi xmlns:a14="http://schemas.microsoft.com/office/drawing/2010/main" val="0"/>
              </a:ext>
            </a:extLst>
          </a:blip>
          <a:srcRect t="59650" r="5776"/>
          <a:stretch/>
        </p:blipFill>
        <p:spPr>
          <a:xfrm>
            <a:off x="1468433" y="852972"/>
            <a:ext cx="6015394" cy="2576028"/>
          </a:xfrm>
          <a:prstGeom prst="rect">
            <a:avLst/>
          </a:prstGeom>
        </p:spPr>
      </p:pic>
    </p:spTree>
    <p:extLst>
      <p:ext uri="{BB962C8B-B14F-4D97-AF65-F5344CB8AC3E}">
        <p14:creationId xmlns:p14="http://schemas.microsoft.com/office/powerpoint/2010/main" val="2775532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23C85-293D-BAE0-5DA5-2D6EDBEA17E9}"/>
            </a:ext>
          </a:extLst>
        </p:cNvPr>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B339AD3-A6EA-63FB-847A-05578749109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E866EC8C-FFD5-CAA8-1329-7C13CF6C029B}"/>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2BA9748C-F00F-337A-C9AB-FD7AE3F4FDEC}"/>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cs typeface="Segoe UI" panose="020B0502040204020203" pitchFamily="34" charset="0"/>
              </a:rPr>
              <a:t>Travel Logistics </a:t>
            </a:r>
            <a:endParaRPr lang="en-US" sz="48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
        <p:nvSpPr>
          <p:cNvPr id="3" name="TextBox 2">
            <a:extLst>
              <a:ext uri="{FF2B5EF4-FFF2-40B4-BE49-F238E27FC236}">
                <a16:creationId xmlns:a16="http://schemas.microsoft.com/office/drawing/2014/main" id="{28E2162C-1061-18CF-3DB7-EDD517C6538C}"/>
              </a:ext>
            </a:extLst>
          </p:cNvPr>
          <p:cNvSpPr txBox="1"/>
          <p:nvPr/>
        </p:nvSpPr>
        <p:spPr>
          <a:xfrm>
            <a:off x="2934586" y="1595021"/>
            <a:ext cx="5907756" cy="5509200"/>
          </a:xfrm>
          <a:prstGeom prst="rect">
            <a:avLst/>
          </a:prstGeom>
          <a:noFill/>
        </p:spPr>
        <p:txBody>
          <a:bodyPr wrap="square" lIns="91440" tIns="45720" rIns="91440" bIns="45720" rtlCol="0" anchor="t">
            <a:spAutoFit/>
          </a:bodyPr>
          <a:lstStyle/>
          <a:p>
            <a:r>
              <a:rPr lang="en-US" sz="3200">
                <a:latin typeface="Segoe UI"/>
                <a:cs typeface="Segoe UI"/>
              </a:rPr>
              <a:t>People are encouraged to carpool if possible</a:t>
            </a:r>
            <a:endParaRPr lang="en-US" sz="3200">
              <a:latin typeface="Segoe UI" panose="020B0502040204020203" pitchFamily="34" charset="0"/>
              <a:cs typeface="Segoe UI" panose="020B0502040204020203" pitchFamily="34" charset="0"/>
            </a:endParaRPr>
          </a:p>
          <a:p>
            <a:endParaRPr lang="en-US" sz="3200">
              <a:latin typeface="Segoe UI" panose="020B0502040204020203" pitchFamily="34" charset="0"/>
              <a:cs typeface="Segoe UI" panose="020B0502040204020203" pitchFamily="34" charset="0"/>
            </a:endParaRPr>
          </a:p>
          <a:p>
            <a:pPr marL="457200" indent="-457200">
              <a:buFont typeface="Arial" panose="020B0604020202020204" pitchFamily="34" charset="0"/>
              <a:buChar char="•"/>
            </a:pPr>
            <a:r>
              <a:rPr lang="en-US" sz="3200">
                <a:latin typeface="Segoe UI"/>
                <a:cs typeface="Segoe UI"/>
              </a:rPr>
              <a:t>reduces mileage costs </a:t>
            </a:r>
            <a:endParaRPr lang="en-US" sz="3200">
              <a:latin typeface="Segoe UI" panose="020B0502040204020203" pitchFamily="34" charset="0"/>
              <a:cs typeface="Segoe UI" panose="020B0502040204020203" pitchFamily="34" charset="0"/>
            </a:endParaRPr>
          </a:p>
          <a:p>
            <a:pPr marL="457200" indent="-457200">
              <a:buFont typeface="Arial" panose="020B0604020202020204" pitchFamily="34" charset="0"/>
              <a:buChar char="•"/>
            </a:pPr>
            <a:r>
              <a:rPr lang="en-US" sz="3200">
                <a:latin typeface="Segoe UI"/>
                <a:cs typeface="Segoe UI"/>
              </a:rPr>
              <a:t>parking spaces at the Event Center</a:t>
            </a:r>
          </a:p>
          <a:p>
            <a:pPr marL="457200" indent="-457200">
              <a:buFont typeface="Arial" panose="020B0604020202020204" pitchFamily="34" charset="0"/>
              <a:buChar char="•"/>
            </a:pPr>
            <a:r>
              <a:rPr lang="en-US" sz="3200">
                <a:latin typeface="Segoe UI"/>
                <a:cs typeface="Segoe UI"/>
              </a:rPr>
              <a:t>environmentally </a:t>
            </a:r>
            <a:r>
              <a:rPr lang="en-US" sz="3200">
                <a:effectLst/>
                <a:latin typeface="Segoe UI"/>
                <a:ea typeface="Calibri" panose="020F0502020204030204" pitchFamily="34" charset="0"/>
                <a:cs typeface="Segoe UI"/>
              </a:rPr>
              <a:t>conscientious</a:t>
            </a:r>
          </a:p>
          <a:p>
            <a:pPr marL="457200" indent="-457200">
              <a:buFont typeface="Arial" panose="020B0604020202020204" pitchFamily="34" charset="0"/>
              <a:buChar char="•"/>
            </a:pPr>
            <a:endParaRPr lang="en-US" sz="3200">
              <a:effectLst/>
              <a:latin typeface="Segoe UI"/>
              <a:ea typeface="Calibri" panose="020F0502020204030204" pitchFamily="34" charset="0"/>
              <a:cs typeface="Segoe UI"/>
            </a:endParaRPr>
          </a:p>
          <a:p>
            <a:pPr marL="457200" indent="-457200">
              <a:buFont typeface="Arial" panose="020B0604020202020204" pitchFamily="34" charset="0"/>
              <a:buChar char="•"/>
            </a:pPr>
            <a:endParaRPr lang="en-US" sz="3200"/>
          </a:p>
          <a:p>
            <a:endParaRPr lang="en-US" sz="3200"/>
          </a:p>
        </p:txBody>
      </p:sp>
      <p:pic>
        <p:nvPicPr>
          <p:cNvPr id="2" name="Picture 1">
            <a:extLst>
              <a:ext uri="{FF2B5EF4-FFF2-40B4-BE49-F238E27FC236}">
                <a16:creationId xmlns:a16="http://schemas.microsoft.com/office/drawing/2014/main" id="{60701E6C-DA2D-AB18-7D0F-31F3707F3990}"/>
              </a:ext>
            </a:extLst>
          </p:cNvPr>
          <p:cNvPicPr>
            <a:picLocks noChangeAspect="1"/>
          </p:cNvPicPr>
          <p:nvPr/>
        </p:nvPicPr>
        <p:blipFill>
          <a:blip r:embed="rId4"/>
          <a:stretch>
            <a:fillRect/>
          </a:stretch>
        </p:blipFill>
        <p:spPr>
          <a:xfrm>
            <a:off x="314960" y="2046605"/>
            <a:ext cx="2211832" cy="2764790"/>
          </a:xfrm>
          <a:prstGeom prst="rect">
            <a:avLst/>
          </a:prstGeom>
        </p:spPr>
      </p:pic>
    </p:spTree>
    <p:extLst>
      <p:ext uri="{BB962C8B-B14F-4D97-AF65-F5344CB8AC3E}">
        <p14:creationId xmlns:p14="http://schemas.microsoft.com/office/powerpoint/2010/main" val="179856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cs typeface="Segoe UI" panose="020B0502040204020203" pitchFamily="34" charset="0"/>
              </a:rPr>
              <a:t>Lost time</a:t>
            </a:r>
            <a:endParaRPr lang="en-US" sz="48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
        <p:nvSpPr>
          <p:cNvPr id="3" name="TextBox 2">
            <a:extLst>
              <a:ext uri="{FF2B5EF4-FFF2-40B4-BE49-F238E27FC236}">
                <a16:creationId xmlns:a16="http://schemas.microsoft.com/office/drawing/2014/main" id="{B3092607-C367-4DF7-B11C-3AF02BF11289}"/>
              </a:ext>
            </a:extLst>
          </p:cNvPr>
          <p:cNvSpPr txBox="1"/>
          <p:nvPr/>
        </p:nvSpPr>
        <p:spPr>
          <a:xfrm>
            <a:off x="404802" y="1595021"/>
            <a:ext cx="8437540" cy="4231928"/>
          </a:xfrm>
          <a:prstGeom prst="rect">
            <a:avLst/>
          </a:prstGeom>
          <a:noFill/>
        </p:spPr>
        <p:txBody>
          <a:bodyPr wrap="square" lIns="91440" tIns="45720" rIns="91440" bIns="45720" rtlCol="0" anchor="t">
            <a:spAutoFit/>
          </a:bodyPr>
          <a:lstStyle/>
          <a:p>
            <a:r>
              <a:rPr lang="en-US" sz="2800" dirty="0"/>
              <a:t>For members who registered for Lobby Day visit with </a:t>
            </a:r>
            <a:r>
              <a:rPr lang="en-US" sz="2800"/>
              <a:t>legislators</a:t>
            </a:r>
            <a:r>
              <a:rPr lang="en-US" sz="2800" dirty="0"/>
              <a:t>, lost time will be reimbursed.</a:t>
            </a:r>
          </a:p>
          <a:p>
            <a:endParaRPr lang="en-US" sz="1500"/>
          </a:p>
          <a:p>
            <a:r>
              <a:rPr lang="en-US" sz="2800" dirty="0"/>
              <a:t>Pick up forms at registration, fill them out and turn them in after your </a:t>
            </a:r>
            <a:r>
              <a:rPr lang="en-US" sz="2800"/>
              <a:t>legislative</a:t>
            </a:r>
            <a:r>
              <a:rPr lang="en-US" sz="2800" dirty="0"/>
              <a:t> visit. </a:t>
            </a:r>
            <a:endParaRPr lang="en-US" sz="2800" dirty="0">
              <a:ea typeface="Calibri"/>
              <a:cs typeface="Calibri"/>
            </a:endParaRPr>
          </a:p>
          <a:p>
            <a:endParaRPr lang="en-US" sz="1500"/>
          </a:p>
          <a:p>
            <a:r>
              <a:rPr lang="en-US" sz="2800" dirty="0"/>
              <a:t>You’ll need your social security number for the W-4 form and your hourly rate of pay. </a:t>
            </a:r>
            <a:endParaRPr lang="en-US" sz="2800" dirty="0">
              <a:ea typeface="Calibri"/>
              <a:cs typeface="Calibri"/>
            </a:endParaRPr>
          </a:p>
          <a:p>
            <a:endParaRPr lang="en-US" sz="1500"/>
          </a:p>
          <a:p>
            <a:r>
              <a:rPr lang="en-US" sz="2800"/>
              <a:t>If you are new to lost time, check out the FAQ on the website at </a:t>
            </a:r>
            <a:r>
              <a:rPr lang="en-US" sz="2800" dirty="0">
                <a:hlinkClick r:id="rId4"/>
              </a:rPr>
              <a:t>https://mape.org/financial-forms</a:t>
            </a:r>
            <a:endParaRPr lang="en-US" sz="2800" dirty="0"/>
          </a:p>
        </p:txBody>
      </p:sp>
    </p:spTree>
    <p:extLst>
      <p:ext uri="{BB962C8B-B14F-4D97-AF65-F5344CB8AC3E}">
        <p14:creationId xmlns:p14="http://schemas.microsoft.com/office/powerpoint/2010/main" val="3033632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34D8C"/>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BFF91B3-3E78-44CE-AAD6-26F05950DA48}"/>
              </a:ext>
            </a:extLst>
          </p:cNvPr>
          <p:cNvSpPr>
            <a:spLocks noGrp="1"/>
          </p:cNvSpPr>
          <p:nvPr>
            <p:ph type="subTitle" idx="1"/>
          </p:nvPr>
        </p:nvSpPr>
        <p:spPr>
          <a:xfrm>
            <a:off x="685800" y="5325035"/>
            <a:ext cx="7315197" cy="952652"/>
          </a:xfrm>
        </p:spPr>
        <p:txBody>
          <a:bodyPr/>
          <a:lstStyle/>
          <a:p>
            <a:pPr>
              <a:lnSpc>
                <a:spcPct val="107000"/>
              </a:lnSpc>
              <a:spcBef>
                <a:spcPts val="0"/>
              </a:spcBef>
              <a:spcAft>
                <a:spcPts val="800"/>
              </a:spcAft>
              <a:tabLst>
                <a:tab pos="457200" algn="l"/>
              </a:tabLst>
            </a:pPr>
            <a:r>
              <a:rPr lang="en-US" sz="2400">
                <a:solidFill>
                  <a:schemeClr val="bg1"/>
                </a:solidFill>
                <a:latin typeface="Segoe UI" panose="020B0502040204020203" pitchFamily="34" charset="0"/>
                <a:ea typeface="Calibri" panose="020F0502020204030204" pitchFamily="34" charset="0"/>
                <a:cs typeface="Segoe UI" panose="020B0502040204020203" pitchFamily="34" charset="0"/>
              </a:rPr>
              <a:t>Special Note: Legislative meeting times and locations often change. Plan to be flexible!</a:t>
            </a:r>
          </a:p>
        </p:txBody>
      </p:sp>
      <p:sp>
        <p:nvSpPr>
          <p:cNvPr id="5" name="Rectangle 4">
            <a:extLst>
              <a:ext uri="{FF2B5EF4-FFF2-40B4-BE49-F238E27FC236}">
                <a16:creationId xmlns:a16="http://schemas.microsoft.com/office/drawing/2014/main" id="{EFB38961-A4A8-4C33-91A7-124765C0822E}"/>
              </a:ext>
            </a:extLst>
          </p:cNvPr>
          <p:cNvSpPr/>
          <p:nvPr/>
        </p:nvSpPr>
        <p:spPr>
          <a:xfrm>
            <a:off x="-1" y="0"/>
            <a:ext cx="9144000" cy="2238703"/>
          </a:xfrm>
          <a:prstGeom prst="rect">
            <a:avLst/>
          </a:prstGeom>
          <a:solidFill>
            <a:srgbClr val="36BD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9" descr="A picture containing text, light, traffic, lit&#10;&#10;Description automatically generated">
            <a:extLst>
              <a:ext uri="{FF2B5EF4-FFF2-40B4-BE49-F238E27FC236}">
                <a16:creationId xmlns:a16="http://schemas.microsoft.com/office/drawing/2014/main" id="{00698011-84D2-4E9C-945A-EBD22EF71A1B}"/>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2286475" y="456880"/>
            <a:ext cx="4571047" cy="1324942"/>
          </a:xfrm>
          <a:prstGeom prst="rect">
            <a:avLst/>
          </a:prstGeom>
        </p:spPr>
      </p:pic>
      <p:sp>
        <p:nvSpPr>
          <p:cNvPr id="6" name="Title 1">
            <a:extLst>
              <a:ext uri="{FF2B5EF4-FFF2-40B4-BE49-F238E27FC236}">
                <a16:creationId xmlns:a16="http://schemas.microsoft.com/office/drawing/2014/main" id="{22493C2E-AD63-4289-9BCA-A61E37A87DAD}"/>
              </a:ext>
            </a:extLst>
          </p:cNvPr>
          <p:cNvSpPr>
            <a:spLocks noGrp="1"/>
          </p:cNvSpPr>
          <p:nvPr>
            <p:ph type="ctrTitle"/>
          </p:nvPr>
        </p:nvSpPr>
        <p:spPr>
          <a:xfrm>
            <a:off x="685800" y="2365375"/>
            <a:ext cx="7772400" cy="2058988"/>
          </a:xfrm>
        </p:spPr>
        <p:txBody>
          <a:bodyPr/>
          <a:lstStyle/>
          <a:p>
            <a:r>
              <a:rPr lang="en-US">
                <a:solidFill>
                  <a:schemeClr val="bg1"/>
                </a:solidFill>
                <a:latin typeface="Segoe UI" panose="020B0502040204020203" pitchFamily="34" charset="0"/>
                <a:cs typeface="Segoe UI" panose="020B0502040204020203" pitchFamily="34" charset="0"/>
              </a:rPr>
              <a:t>Legislative Meeting</a:t>
            </a:r>
          </a:p>
        </p:txBody>
      </p:sp>
    </p:spTree>
    <p:extLst>
      <p:ext uri="{BB962C8B-B14F-4D97-AF65-F5344CB8AC3E}">
        <p14:creationId xmlns:p14="http://schemas.microsoft.com/office/powerpoint/2010/main" val="2055558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cs typeface="Segoe UI" panose="020B0502040204020203" pitchFamily="34" charset="0"/>
              </a:rPr>
              <a:t>Lobby meeting roles</a:t>
            </a:r>
            <a:endParaRPr lang="en-US" sz="48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2" name="Content Placeholder 2">
            <a:extLst>
              <a:ext uri="{FF2B5EF4-FFF2-40B4-BE49-F238E27FC236}">
                <a16:creationId xmlns:a16="http://schemas.microsoft.com/office/drawing/2014/main" id="{D4649633-FFD7-3363-A2FC-18A1240326AD}"/>
              </a:ext>
            </a:extLst>
          </p:cNvPr>
          <p:cNvGraphicFramePr>
            <a:graphicFrameLocks/>
          </p:cNvGraphicFramePr>
          <p:nvPr>
            <p:extLst>
              <p:ext uri="{D42A27DB-BD31-4B8C-83A1-F6EECF244321}">
                <p14:modId xmlns:p14="http://schemas.microsoft.com/office/powerpoint/2010/main" val="2029990833"/>
              </p:ext>
            </p:extLst>
          </p:nvPr>
        </p:nvGraphicFramePr>
        <p:xfrm>
          <a:off x="147107" y="1545380"/>
          <a:ext cx="8821183" cy="49298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47733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2974109" cy="6858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242722" y="171170"/>
            <a:ext cx="5242560" cy="1089529"/>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rgbClr val="97002E"/>
                </a:solidFill>
                <a:latin typeface="Segoe UI" panose="020B0502040204020203" pitchFamily="34" charset="0"/>
                <a:cs typeface="Segoe UI" panose="020B0502040204020203" pitchFamily="34" charset="0"/>
              </a:rPr>
              <a:t>Facilitator welcome and introductions</a:t>
            </a:r>
            <a:endParaRPr lang="en-US" sz="4800">
              <a:solidFill>
                <a:srgbClr val="97002E"/>
              </a:solidFill>
              <a:latin typeface="Segoe UI" panose="020B0502040204020203" pitchFamily="34" charset="0"/>
              <a:ea typeface="Calibri" panose="020F0502020204030204" pitchFamily="34" charset="0"/>
              <a:cs typeface="Segoe UI" panose="020B0502040204020203" pitchFamily="34"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2">
            <a:extLst>
              <a:ext uri="{28A0092B-C50C-407E-A947-70E740481C1C}">
                <a14:useLocalDpi xmlns:a14="http://schemas.microsoft.com/office/drawing/2010/main" val="0"/>
              </a:ext>
            </a:extLst>
          </a:blip>
          <a:srcRect l="6641" t="61666" r="9041" b="5707"/>
          <a:stretch/>
        </p:blipFill>
        <p:spPr>
          <a:xfrm>
            <a:off x="121052" y="2787971"/>
            <a:ext cx="2732003" cy="1057138"/>
          </a:xfrm>
          <a:prstGeom prst="rect">
            <a:avLst/>
          </a:prstGeom>
        </p:spPr>
      </p:pic>
      <p:sp>
        <p:nvSpPr>
          <p:cNvPr id="5" name="TextBox 4">
            <a:extLst>
              <a:ext uri="{FF2B5EF4-FFF2-40B4-BE49-F238E27FC236}">
                <a16:creationId xmlns:a16="http://schemas.microsoft.com/office/drawing/2014/main" id="{B116546A-2684-14FB-2EAF-D90C5C91086D}"/>
              </a:ext>
            </a:extLst>
          </p:cNvPr>
          <p:cNvSpPr txBox="1"/>
          <p:nvPr/>
        </p:nvSpPr>
        <p:spPr>
          <a:xfrm>
            <a:off x="3356658" y="1674091"/>
            <a:ext cx="5128624" cy="4524315"/>
          </a:xfrm>
          <a:prstGeom prst="rect">
            <a:avLst/>
          </a:prstGeom>
          <a:noFill/>
        </p:spPr>
        <p:txBody>
          <a:bodyPr wrap="square">
            <a:spAutoFit/>
          </a:bodyPr>
          <a:lstStyle/>
          <a:p>
            <a:pPr marL="73152"/>
            <a:r>
              <a:rPr lang="en-US" sz="2400">
                <a:latin typeface="Segoe UI" panose="020B0502040204020203" pitchFamily="34" charset="0"/>
                <a:cs typeface="Segoe UI" panose="020B0502040204020203" pitchFamily="34" charset="0"/>
              </a:rPr>
              <a:t>“Thank you for being willing to meet with us today. We’re here to talk about the important work we do as state employees and seek your support for our agency budgets. First, we would like to go around and introduce ourselves”</a:t>
            </a:r>
          </a:p>
          <a:p>
            <a:pPr marL="73152"/>
            <a:endParaRPr lang="en-US" sz="240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2400" i="0">
                <a:latin typeface="Segoe UI" panose="020B0502040204020203" pitchFamily="34" charset="0"/>
                <a:cs typeface="Segoe UI" panose="020B0502040204020203" pitchFamily="34" charset="0"/>
              </a:rPr>
              <a:t>Name</a:t>
            </a:r>
          </a:p>
          <a:p>
            <a:pPr marL="285750" indent="-285750">
              <a:buFont typeface="Arial" panose="020B0604020202020204" pitchFamily="34" charset="0"/>
              <a:buChar char="•"/>
            </a:pPr>
            <a:r>
              <a:rPr lang="en-US" sz="2400" i="0">
                <a:latin typeface="Segoe UI" panose="020B0502040204020203" pitchFamily="34" charset="0"/>
                <a:cs typeface="Segoe UI" panose="020B0502040204020203" pitchFamily="34" charset="0"/>
              </a:rPr>
              <a:t>Agency</a:t>
            </a:r>
          </a:p>
          <a:p>
            <a:pPr marL="285750" indent="-285750">
              <a:buFont typeface="Arial" panose="020B0604020202020204" pitchFamily="34" charset="0"/>
              <a:buChar char="•"/>
            </a:pPr>
            <a:r>
              <a:rPr lang="en-US" sz="2400" i="0">
                <a:latin typeface="Segoe UI" panose="020B0502040204020203" pitchFamily="34" charset="0"/>
                <a:cs typeface="Segoe UI" panose="020B0502040204020203" pitchFamily="34" charset="0"/>
              </a:rPr>
              <a:t>Job</a:t>
            </a:r>
          </a:p>
          <a:p>
            <a:pPr marL="285750" indent="-285750">
              <a:buFont typeface="Arial" panose="020B0604020202020204" pitchFamily="34" charset="0"/>
              <a:buChar char="•"/>
            </a:pPr>
            <a:r>
              <a:rPr lang="en-US" sz="2400" i="0">
                <a:latin typeface="Segoe UI" panose="020B0502040204020203" pitchFamily="34" charset="0"/>
                <a:cs typeface="Segoe UI" panose="020B0502040204020203" pitchFamily="34" charset="0"/>
              </a:rPr>
              <a:t>Any leadership roles at MAPE</a:t>
            </a:r>
          </a:p>
        </p:txBody>
      </p:sp>
    </p:spTree>
    <p:extLst>
      <p:ext uri="{BB962C8B-B14F-4D97-AF65-F5344CB8AC3E}">
        <p14:creationId xmlns:p14="http://schemas.microsoft.com/office/powerpoint/2010/main" val="2343675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2974109" cy="6858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299690" y="246114"/>
            <a:ext cx="524256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rgbClr val="97002E"/>
                </a:solidFill>
                <a:latin typeface="Segoe UI" panose="020B0502040204020203" pitchFamily="34" charset="0"/>
                <a:cs typeface="Segoe UI" panose="020B0502040204020203" pitchFamily="34" charset="0"/>
              </a:rPr>
              <a:t>Facilitator sets the stage</a:t>
            </a:r>
            <a:endParaRPr lang="en-US" sz="6600">
              <a:solidFill>
                <a:srgbClr val="97002E"/>
              </a:solidFill>
              <a:latin typeface="Segoe UI" panose="020B0502040204020203" pitchFamily="34" charset="0"/>
              <a:ea typeface="Calibri" panose="020F0502020204030204" pitchFamily="34" charset="0"/>
              <a:cs typeface="Segoe UI" panose="020B0502040204020203" pitchFamily="34"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2">
            <a:extLst>
              <a:ext uri="{28A0092B-C50C-407E-A947-70E740481C1C}">
                <a14:useLocalDpi xmlns:a14="http://schemas.microsoft.com/office/drawing/2010/main" val="0"/>
              </a:ext>
            </a:extLst>
          </a:blip>
          <a:srcRect l="6641" t="61666" r="9041" b="5707"/>
          <a:stretch/>
        </p:blipFill>
        <p:spPr>
          <a:xfrm>
            <a:off x="121052" y="2787971"/>
            <a:ext cx="2732003" cy="1057138"/>
          </a:xfrm>
          <a:prstGeom prst="rect">
            <a:avLst/>
          </a:prstGeom>
        </p:spPr>
      </p:pic>
      <p:sp>
        <p:nvSpPr>
          <p:cNvPr id="5" name="TextBox 4">
            <a:extLst>
              <a:ext uri="{FF2B5EF4-FFF2-40B4-BE49-F238E27FC236}">
                <a16:creationId xmlns:a16="http://schemas.microsoft.com/office/drawing/2014/main" id="{B116546A-2684-14FB-2EAF-D90C5C91086D}"/>
              </a:ext>
            </a:extLst>
          </p:cNvPr>
          <p:cNvSpPr txBox="1"/>
          <p:nvPr/>
        </p:nvSpPr>
        <p:spPr>
          <a:xfrm>
            <a:off x="3356658" y="1280729"/>
            <a:ext cx="5128624" cy="2677656"/>
          </a:xfrm>
          <a:prstGeom prst="rect">
            <a:avLst/>
          </a:prstGeom>
          <a:noFill/>
        </p:spPr>
        <p:txBody>
          <a:bodyPr wrap="square">
            <a:spAutoFit/>
          </a:bodyPr>
          <a:lstStyle/>
          <a:p>
            <a:pPr marL="73152"/>
            <a:r>
              <a:rPr lang="en-US" sz="2400">
                <a:latin typeface="Segoe UI" panose="020B0502040204020203" pitchFamily="34" charset="0"/>
                <a:cs typeface="Segoe UI" panose="020B0502040204020203" pitchFamily="34" charset="0"/>
              </a:rPr>
              <a:t>“Thanks again for taking the time to meet with us. Each one of us helps make Minnesota work, but to keep things brief today, we have two members who will share a few thoughts with you today.” </a:t>
            </a:r>
          </a:p>
          <a:p>
            <a:pPr marL="73152"/>
            <a:r>
              <a:rPr lang="en-US" sz="2400">
                <a:latin typeface="Segoe UI" panose="020B0502040204020203" pitchFamily="34" charset="0"/>
                <a:cs typeface="Segoe UI" panose="020B0502040204020203" pitchFamily="34" charset="0"/>
              </a:rPr>
              <a:t> </a:t>
            </a:r>
            <a:endParaRPr lang="en-US" sz="2400" i="0">
              <a:latin typeface="Segoe UI" panose="020B0502040204020203" pitchFamily="34" charset="0"/>
              <a:cs typeface="Segoe UI" panose="020B0502040204020203" pitchFamily="34" charset="0"/>
            </a:endParaRPr>
          </a:p>
        </p:txBody>
      </p:sp>
      <p:sp>
        <p:nvSpPr>
          <p:cNvPr id="3" name="Right Arrow 2">
            <a:extLst>
              <a:ext uri="{FF2B5EF4-FFF2-40B4-BE49-F238E27FC236}">
                <a16:creationId xmlns:a16="http://schemas.microsoft.com/office/drawing/2014/main" id="{EF4A4C3F-98B9-98CA-721F-C0687CB8842E}"/>
              </a:ext>
            </a:extLst>
          </p:cNvPr>
          <p:cNvSpPr/>
          <p:nvPr/>
        </p:nvSpPr>
        <p:spPr>
          <a:xfrm>
            <a:off x="4048651" y="4687717"/>
            <a:ext cx="4525723" cy="1440000"/>
          </a:xfrm>
          <a:prstGeom prst="rightArrow">
            <a:avLst/>
          </a:prstGeom>
          <a:solidFill>
            <a:srgbClr val="97002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grpSp>
        <p:nvGrpSpPr>
          <p:cNvPr id="6" name="Group 5">
            <a:extLst>
              <a:ext uri="{FF2B5EF4-FFF2-40B4-BE49-F238E27FC236}">
                <a16:creationId xmlns:a16="http://schemas.microsoft.com/office/drawing/2014/main" id="{40A386AA-E583-2E37-BF93-649CC76B1695}"/>
              </a:ext>
            </a:extLst>
          </p:cNvPr>
          <p:cNvGrpSpPr/>
          <p:nvPr/>
        </p:nvGrpSpPr>
        <p:grpSpPr>
          <a:xfrm>
            <a:off x="4258521" y="5047717"/>
            <a:ext cx="3708087" cy="720000"/>
            <a:chOff x="296018" y="1782756"/>
            <a:chExt cx="3708087" cy="720000"/>
          </a:xfrm>
        </p:grpSpPr>
        <p:sp>
          <p:nvSpPr>
            <p:cNvPr id="7" name="Rectangle 6">
              <a:extLst>
                <a:ext uri="{FF2B5EF4-FFF2-40B4-BE49-F238E27FC236}">
                  <a16:creationId xmlns:a16="http://schemas.microsoft.com/office/drawing/2014/main" id="{73B011DD-FBD4-0F48-F540-18980E355EDE}"/>
                </a:ext>
              </a:extLst>
            </p:cNvPr>
            <p:cNvSpPr/>
            <p:nvPr/>
          </p:nvSpPr>
          <p:spPr>
            <a:xfrm>
              <a:off x="296018" y="1782756"/>
              <a:ext cx="3708087" cy="7200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0" name="TextBox 9">
              <a:extLst>
                <a:ext uri="{FF2B5EF4-FFF2-40B4-BE49-F238E27FC236}">
                  <a16:creationId xmlns:a16="http://schemas.microsoft.com/office/drawing/2014/main" id="{1558222A-D391-12E0-69F5-425F844B6125}"/>
                </a:ext>
              </a:extLst>
            </p:cNvPr>
            <p:cNvSpPr txBox="1"/>
            <p:nvPr/>
          </p:nvSpPr>
          <p:spPr>
            <a:xfrm>
              <a:off x="296018" y="1782756"/>
              <a:ext cx="3708087" cy="7200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203200" rIns="0" bIns="20320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bg1"/>
                  </a:solidFill>
                  <a:latin typeface="Segoe UI" panose="020B0502040204020203" pitchFamily="34" charset="0"/>
                  <a:cs typeface="Segoe UI" panose="020B0502040204020203" pitchFamily="34" charset="0"/>
                </a:rPr>
                <a:t>Pass it to your first storyteller</a:t>
              </a:r>
            </a:p>
          </p:txBody>
        </p:sp>
      </p:grpSp>
    </p:spTree>
    <p:extLst>
      <p:ext uri="{BB962C8B-B14F-4D97-AF65-F5344CB8AC3E}">
        <p14:creationId xmlns:p14="http://schemas.microsoft.com/office/powerpoint/2010/main" val="1827946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ight Arrow 11">
            <a:extLst>
              <a:ext uri="{FF2B5EF4-FFF2-40B4-BE49-F238E27FC236}">
                <a16:creationId xmlns:a16="http://schemas.microsoft.com/office/drawing/2014/main" id="{5326F1DA-BE90-1A6E-6ADF-51B03A05062C}"/>
              </a:ext>
            </a:extLst>
          </p:cNvPr>
          <p:cNvSpPr/>
          <p:nvPr/>
        </p:nvSpPr>
        <p:spPr>
          <a:xfrm>
            <a:off x="5615609" y="5715000"/>
            <a:ext cx="3482114" cy="1143000"/>
          </a:xfrm>
          <a:prstGeom prst="rightArrow">
            <a:avLst/>
          </a:prstGeom>
          <a:solidFill>
            <a:srgbClr val="97002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cs typeface="Segoe UI" panose="020B0502040204020203" pitchFamily="34" charset="0"/>
              </a:rPr>
              <a:t>Sharing your story</a:t>
            </a:r>
            <a:endParaRPr lang="en-US" sz="88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2">
            <a:extLst>
              <a:ext uri="{28A0092B-C50C-407E-A947-70E740481C1C}">
                <a14:useLocalDpi xmlns:a14="http://schemas.microsoft.com/office/drawing/2010/main" val="0"/>
              </a:ext>
            </a:extLst>
          </a:blip>
          <a:srcRect l="6641" t="61666" r="9041" b="5707"/>
          <a:stretch/>
        </p:blipFill>
        <p:spPr>
          <a:xfrm>
            <a:off x="6949983" y="260927"/>
            <a:ext cx="2009290" cy="777487"/>
          </a:xfrm>
          <a:prstGeom prst="rect">
            <a:avLst/>
          </a:prstGeom>
        </p:spPr>
      </p:pic>
      <p:sp>
        <p:nvSpPr>
          <p:cNvPr id="5" name="TextBox 4">
            <a:extLst>
              <a:ext uri="{FF2B5EF4-FFF2-40B4-BE49-F238E27FC236}">
                <a16:creationId xmlns:a16="http://schemas.microsoft.com/office/drawing/2014/main" id="{55FAF874-957C-261E-4C19-8C4637716F6B}"/>
              </a:ext>
            </a:extLst>
          </p:cNvPr>
          <p:cNvSpPr txBox="1"/>
          <p:nvPr/>
        </p:nvSpPr>
        <p:spPr>
          <a:xfrm>
            <a:off x="451383" y="1383523"/>
            <a:ext cx="8414321" cy="4154984"/>
          </a:xfrm>
          <a:prstGeom prst="rect">
            <a:avLst/>
          </a:prstGeom>
          <a:noFill/>
        </p:spPr>
        <p:txBody>
          <a:bodyPr wrap="square" lIns="91440" tIns="45720" rIns="91440" bIns="45720" anchor="t">
            <a:spAutoFit/>
          </a:bodyPr>
          <a:lstStyle/>
          <a:p>
            <a:pPr marL="0" indent="0">
              <a:buNone/>
            </a:pPr>
            <a:r>
              <a:rPr lang="en-US" sz="2400">
                <a:latin typeface="Segoe UI" panose="020B0502040204020203" pitchFamily="34" charset="0"/>
                <a:cs typeface="Segoe UI" panose="020B0502040204020203" pitchFamily="34" charset="0"/>
              </a:rPr>
              <a:t>Your story matters! </a:t>
            </a:r>
          </a:p>
          <a:p>
            <a:pPr marL="0" indent="0">
              <a:buNone/>
            </a:pPr>
            <a:endParaRPr lang="en-US" sz="2400">
              <a:latin typeface="Segoe UI" panose="020B0502040204020203" pitchFamily="34" charset="0"/>
              <a:cs typeface="Segoe UI" panose="020B0502040204020203" pitchFamily="34" charset="0"/>
            </a:endParaRPr>
          </a:p>
          <a:p>
            <a:pPr marL="0" indent="0">
              <a:buNone/>
            </a:pPr>
            <a:r>
              <a:rPr lang="en-US" sz="2400">
                <a:latin typeface="Segoe UI" panose="020B0502040204020203" pitchFamily="34" charset="0"/>
                <a:cs typeface="Segoe UI" panose="020B0502040204020203" pitchFamily="34" charset="0"/>
              </a:rPr>
              <a:t>Share: </a:t>
            </a:r>
            <a:r>
              <a:rPr lang="en-US" sz="2400" i="0">
                <a:latin typeface="Segoe UI" panose="020B0502040204020203" pitchFamily="34" charset="0"/>
                <a:cs typeface="Segoe UI" panose="020B0502040204020203" pitchFamily="34" charset="0"/>
              </a:rPr>
              <a:t>Who are you? What work do you do for the state? Why is it important? </a:t>
            </a:r>
          </a:p>
          <a:p>
            <a:pPr lvl="1" indent="-383540"/>
            <a:endParaRPr lang="en-US" sz="2400" i="0">
              <a:latin typeface="Segoe UI" panose="020B0502040204020203" pitchFamily="34" charset="0"/>
              <a:cs typeface="Segoe UI" panose="020B0502040204020203" pitchFamily="34" charset="0"/>
            </a:endParaRPr>
          </a:p>
          <a:p>
            <a:pPr lvl="1" indent="-383540"/>
            <a:r>
              <a:rPr lang="en-US" sz="2400" i="0">
                <a:latin typeface="Segoe UI"/>
                <a:cs typeface="Segoe UI"/>
              </a:rPr>
              <a:t>Why is it important for workers to have a strong voice in the workplace?</a:t>
            </a:r>
          </a:p>
          <a:p>
            <a:pPr lvl="1" indent="-383540"/>
            <a:endParaRPr lang="en-US" sz="2400" i="0">
              <a:latin typeface="Segoe UI" panose="020B0502040204020203" pitchFamily="34" charset="0"/>
              <a:cs typeface="Segoe UI" panose="020B0502040204020203" pitchFamily="34" charset="0"/>
            </a:endParaRPr>
          </a:p>
          <a:p>
            <a:pPr lvl="1" indent="-383540"/>
            <a:r>
              <a:rPr lang="en-US" sz="2400" i="0">
                <a:latin typeface="Segoe UI"/>
                <a:cs typeface="Segoe UI"/>
              </a:rPr>
              <a:t>Why is it important that your legislator supports you? </a:t>
            </a:r>
          </a:p>
          <a:p>
            <a:pPr lvl="1" indent="-383540"/>
            <a:endParaRPr lang="en-US" sz="2400">
              <a:latin typeface="Segoe UI" panose="020B0502040204020203" pitchFamily="34" charset="0"/>
              <a:cs typeface="Segoe UI" panose="020B0502040204020203" pitchFamily="34" charset="0"/>
            </a:endParaRPr>
          </a:p>
          <a:p>
            <a:pPr marL="73025"/>
            <a:r>
              <a:rPr lang="en-US" sz="2400">
                <a:latin typeface="Segoe UI" panose="020B0502040204020203" pitchFamily="34" charset="0"/>
                <a:cs typeface="Segoe UI" panose="020B0502040204020203" pitchFamily="34" charset="0"/>
              </a:rPr>
              <a:t> </a:t>
            </a:r>
            <a:endParaRPr lang="en-US" sz="2400" i="0">
              <a:latin typeface="Segoe UI" panose="020B0502040204020203" pitchFamily="34" charset="0"/>
              <a:cs typeface="Segoe UI" panose="020B0502040204020203" pitchFamily="34" charset="0"/>
            </a:endParaRPr>
          </a:p>
        </p:txBody>
      </p:sp>
      <p:grpSp>
        <p:nvGrpSpPr>
          <p:cNvPr id="7" name="Group 6">
            <a:extLst>
              <a:ext uri="{FF2B5EF4-FFF2-40B4-BE49-F238E27FC236}">
                <a16:creationId xmlns:a16="http://schemas.microsoft.com/office/drawing/2014/main" id="{F739D154-0E77-F8FA-CBA0-B3AE7B012B1E}"/>
              </a:ext>
            </a:extLst>
          </p:cNvPr>
          <p:cNvGrpSpPr/>
          <p:nvPr/>
        </p:nvGrpSpPr>
        <p:grpSpPr>
          <a:xfrm>
            <a:off x="4695843" y="5847738"/>
            <a:ext cx="4717683" cy="798762"/>
            <a:chOff x="296018" y="1782756"/>
            <a:chExt cx="4717683" cy="798762"/>
          </a:xfrm>
        </p:grpSpPr>
        <p:sp>
          <p:nvSpPr>
            <p:cNvPr id="10" name="Rectangle 9">
              <a:extLst>
                <a:ext uri="{FF2B5EF4-FFF2-40B4-BE49-F238E27FC236}">
                  <a16:creationId xmlns:a16="http://schemas.microsoft.com/office/drawing/2014/main" id="{6EFE190A-A8E7-FF14-FBC5-D226A584AC33}"/>
                </a:ext>
              </a:extLst>
            </p:cNvPr>
            <p:cNvSpPr/>
            <p:nvPr/>
          </p:nvSpPr>
          <p:spPr>
            <a:xfrm>
              <a:off x="296018" y="1782756"/>
              <a:ext cx="3708087" cy="7200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1" name="TextBox 10">
              <a:extLst>
                <a:ext uri="{FF2B5EF4-FFF2-40B4-BE49-F238E27FC236}">
                  <a16:creationId xmlns:a16="http://schemas.microsoft.com/office/drawing/2014/main" id="{B6A2AD7B-38AC-4FC7-F6D3-949E914343A7}"/>
                </a:ext>
              </a:extLst>
            </p:cNvPr>
            <p:cNvSpPr txBox="1"/>
            <p:nvPr/>
          </p:nvSpPr>
          <p:spPr>
            <a:xfrm>
              <a:off x="1305614" y="1861518"/>
              <a:ext cx="3708087" cy="7200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203200" rIns="0" bIns="203200" numCol="1" spcCol="1270" anchor="ctr" anchorCtr="0">
              <a:noAutofit/>
            </a:bodyPr>
            <a:lstStyle/>
            <a:p>
              <a:pPr defTabSz="457200"/>
              <a:r>
                <a:rPr lang="en-US">
                  <a:solidFill>
                    <a:schemeClr val="bg1"/>
                  </a:solidFill>
                  <a:latin typeface="Segoe UI" panose="020B0502040204020203" pitchFamily="34" charset="0"/>
                  <a:cs typeface="Segoe UI" panose="020B0502040204020203" pitchFamily="34" charset="0"/>
                </a:rPr>
                <a:t>Pass it to other storytellers.</a:t>
              </a:r>
            </a:p>
            <a:p>
              <a:pPr defTabSz="457200"/>
              <a:r>
                <a:rPr lang="en-US">
                  <a:solidFill>
                    <a:schemeClr val="bg1"/>
                  </a:solidFill>
                  <a:latin typeface="Segoe UI" panose="020B0502040204020203" pitchFamily="34" charset="0"/>
                  <a:cs typeface="Segoe UI" panose="020B0502040204020203" pitchFamily="34" charset="0"/>
                </a:rPr>
                <a:t>Then the asker</a:t>
              </a:r>
            </a:p>
          </p:txBody>
        </p:sp>
      </p:grpSp>
    </p:spTree>
    <p:extLst>
      <p:ext uri="{BB962C8B-B14F-4D97-AF65-F5344CB8AC3E}">
        <p14:creationId xmlns:p14="http://schemas.microsoft.com/office/powerpoint/2010/main" val="1086091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82811"/>
            <a:ext cx="8178800" cy="5355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a:solidFill>
                  <a:schemeClr val="bg1"/>
                </a:solidFill>
                <a:latin typeface="Segoe UI" panose="020B0502040204020203" pitchFamily="34" charset="0"/>
                <a:cs typeface="Segoe UI" panose="020B0502040204020203" pitchFamily="34" charset="0"/>
              </a:rPr>
              <a:t>The ask: Two-way conversation </a:t>
            </a:r>
            <a:endParaRPr lang="en-US" sz="115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3">
            <a:extLst>
              <a:ext uri="{28A0092B-C50C-407E-A947-70E740481C1C}">
                <a14:useLocalDpi xmlns:a14="http://schemas.microsoft.com/office/drawing/2010/main" val="0"/>
              </a:ext>
            </a:extLst>
          </a:blip>
          <a:srcRect l="6641" t="61666" r="9041" b="5707"/>
          <a:stretch/>
        </p:blipFill>
        <p:spPr>
          <a:xfrm>
            <a:off x="6949983" y="260927"/>
            <a:ext cx="2009290" cy="777487"/>
          </a:xfrm>
          <a:prstGeom prst="rect">
            <a:avLst/>
          </a:prstGeom>
        </p:spPr>
      </p:pic>
      <p:sp>
        <p:nvSpPr>
          <p:cNvPr id="5" name="TextBox 4">
            <a:extLst>
              <a:ext uri="{FF2B5EF4-FFF2-40B4-BE49-F238E27FC236}">
                <a16:creationId xmlns:a16="http://schemas.microsoft.com/office/drawing/2014/main" id="{55FAF874-957C-261E-4C19-8C4637716F6B}"/>
              </a:ext>
            </a:extLst>
          </p:cNvPr>
          <p:cNvSpPr txBox="1"/>
          <p:nvPr/>
        </p:nvSpPr>
        <p:spPr>
          <a:xfrm>
            <a:off x="451383" y="1383523"/>
            <a:ext cx="7772401" cy="4524315"/>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US" sz="2400">
                <a:latin typeface="Segoe UI"/>
                <a:cs typeface="Segoe UI"/>
              </a:rPr>
              <a:t>Make the ask: “MAPE members step up for Minnesota every day. Will you step up and support our members by voting to ensure they have the means to keep Minnesota working?”</a:t>
            </a:r>
          </a:p>
          <a:p>
            <a:endParaRPr lang="en-US" sz="2400">
              <a:highlight>
                <a:srgbClr val="FFFF00"/>
              </a:highlight>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400">
                <a:latin typeface="Segoe UI"/>
                <a:cs typeface="Segoe UI"/>
              </a:rPr>
              <a:t>Remember it isn’t our job to debate, it’s our job to talk about why these issues are important to us.</a:t>
            </a:r>
          </a:p>
          <a:p>
            <a:pPr marL="342900" indent="-342900">
              <a:buFont typeface="Arial" panose="020B0604020202020204" pitchFamily="34" charset="0"/>
              <a:buChar char="•"/>
            </a:pPr>
            <a:endParaRPr lang="en-US" sz="2400">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400">
                <a:latin typeface="Segoe UI"/>
                <a:cs typeface="Segoe UI"/>
              </a:rPr>
              <a:t>Understanding what a no, yes or maybe is will help us know how much support we have in the legislature for our collective bargaining rights. </a:t>
            </a:r>
          </a:p>
          <a:p>
            <a:pPr marL="73025"/>
            <a:endParaRPr lang="en-US" sz="2400" i="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36350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82811"/>
            <a:ext cx="8178800" cy="5355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a:solidFill>
                  <a:schemeClr val="bg1"/>
                </a:solidFill>
                <a:latin typeface="Segoe UI" panose="020B0502040204020203" pitchFamily="34" charset="0"/>
                <a:cs typeface="Segoe UI" panose="020B0502040204020203" pitchFamily="34" charset="0"/>
              </a:rPr>
              <a:t>Examples of legislator responses </a:t>
            </a:r>
            <a:endParaRPr lang="en-US" sz="115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2">
            <a:extLst>
              <a:ext uri="{28A0092B-C50C-407E-A947-70E740481C1C}">
                <a14:useLocalDpi xmlns:a14="http://schemas.microsoft.com/office/drawing/2010/main" val="0"/>
              </a:ext>
            </a:extLst>
          </a:blip>
          <a:srcRect l="6641" t="61666" r="9041" b="5707"/>
          <a:stretch/>
        </p:blipFill>
        <p:spPr>
          <a:xfrm>
            <a:off x="6949983" y="260927"/>
            <a:ext cx="2009290" cy="777487"/>
          </a:xfrm>
          <a:prstGeom prst="rect">
            <a:avLst/>
          </a:prstGeom>
        </p:spPr>
      </p:pic>
      <p:sp>
        <p:nvSpPr>
          <p:cNvPr id="5" name="TextBox 4">
            <a:extLst>
              <a:ext uri="{FF2B5EF4-FFF2-40B4-BE49-F238E27FC236}">
                <a16:creationId xmlns:a16="http://schemas.microsoft.com/office/drawing/2014/main" id="{55FAF874-957C-261E-4C19-8C4637716F6B}"/>
              </a:ext>
            </a:extLst>
          </p:cNvPr>
          <p:cNvSpPr txBox="1"/>
          <p:nvPr/>
        </p:nvSpPr>
        <p:spPr>
          <a:xfrm>
            <a:off x="451383" y="1383523"/>
            <a:ext cx="7772401" cy="1569660"/>
          </a:xfrm>
          <a:prstGeom prst="rect">
            <a:avLst/>
          </a:prstGeom>
          <a:noFill/>
        </p:spPr>
        <p:txBody>
          <a:bodyPr wrap="square">
            <a:spAutoFit/>
          </a:bodyPr>
          <a:lstStyle/>
          <a:p>
            <a:pPr defTabSz="457200"/>
            <a:r>
              <a:rPr lang="en-US" sz="2400">
                <a:solidFill>
                  <a:prstClr val="black"/>
                </a:solidFill>
                <a:latin typeface="Segoe UI" panose="020B0502040204020203" pitchFamily="34" charset="0"/>
                <a:cs typeface="Segoe UI" panose="020B0502040204020203" pitchFamily="34" charset="0"/>
              </a:rPr>
              <a:t>Legislators have many ways to tell us if they support our priorities. Sometimes it’s not very clear. Here are some examples you will see: </a:t>
            </a:r>
          </a:p>
          <a:p>
            <a:pPr marL="73152"/>
            <a:endParaRPr lang="en-US" sz="2400" i="0">
              <a:latin typeface="Segoe UI" panose="020B0502040204020203" pitchFamily="34" charset="0"/>
              <a:cs typeface="Segoe UI" panose="020B0502040204020203" pitchFamily="34" charset="0"/>
            </a:endParaRPr>
          </a:p>
        </p:txBody>
      </p:sp>
      <p:pic>
        <p:nvPicPr>
          <p:cNvPr id="7" name="Graphic 6" descr="Female Profile with solid fill">
            <a:extLst>
              <a:ext uri="{FF2B5EF4-FFF2-40B4-BE49-F238E27FC236}">
                <a16:creationId xmlns:a16="http://schemas.microsoft.com/office/drawing/2014/main" id="{22385FE7-BCCD-E192-EE83-8528D3743B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0252" y="4375135"/>
            <a:ext cx="2221938" cy="2221938"/>
          </a:xfrm>
          <a:prstGeom prst="rect">
            <a:avLst/>
          </a:prstGeom>
        </p:spPr>
      </p:pic>
      <p:pic>
        <p:nvPicPr>
          <p:cNvPr id="10" name="Graphic 9" descr="Female Profile outline">
            <a:extLst>
              <a:ext uri="{FF2B5EF4-FFF2-40B4-BE49-F238E27FC236}">
                <a16:creationId xmlns:a16="http://schemas.microsoft.com/office/drawing/2014/main" id="{F737D027-484A-5132-9114-5BDABF20D0D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86732" y="4375135"/>
            <a:ext cx="2221938" cy="2221938"/>
          </a:xfrm>
          <a:prstGeom prst="rect">
            <a:avLst/>
          </a:prstGeom>
        </p:spPr>
      </p:pic>
      <p:pic>
        <p:nvPicPr>
          <p:cNvPr id="11" name="Graphic 10" descr="Male profile with solid fill">
            <a:extLst>
              <a:ext uri="{FF2B5EF4-FFF2-40B4-BE49-F238E27FC236}">
                <a16:creationId xmlns:a16="http://schemas.microsoft.com/office/drawing/2014/main" id="{817D2906-C550-1E94-9868-5271C0E27CF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50519" y="4375135"/>
            <a:ext cx="2221938" cy="2221938"/>
          </a:xfrm>
          <a:prstGeom prst="rect">
            <a:avLst/>
          </a:prstGeom>
        </p:spPr>
      </p:pic>
      <p:pic>
        <p:nvPicPr>
          <p:cNvPr id="12" name="Graphic 11" descr="User outline">
            <a:extLst>
              <a:ext uri="{FF2B5EF4-FFF2-40B4-BE49-F238E27FC236}">
                <a16:creationId xmlns:a16="http://schemas.microsoft.com/office/drawing/2014/main" id="{CCF6A878-78AF-DB6C-8404-AC89BC0014B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85150" y="4345827"/>
            <a:ext cx="2221938" cy="2221938"/>
          </a:xfrm>
          <a:prstGeom prst="rect">
            <a:avLst/>
          </a:prstGeom>
        </p:spPr>
      </p:pic>
      <p:pic>
        <p:nvPicPr>
          <p:cNvPr id="13" name="Graphic 12" descr="Speech outline">
            <a:extLst>
              <a:ext uri="{FF2B5EF4-FFF2-40B4-BE49-F238E27FC236}">
                <a16:creationId xmlns:a16="http://schemas.microsoft.com/office/drawing/2014/main" id="{97E4C1BA-9BE0-C105-7DF3-066D2A9A90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624492" y="2525715"/>
            <a:ext cx="2570804" cy="2570804"/>
          </a:xfrm>
          <a:prstGeom prst="rect">
            <a:avLst/>
          </a:prstGeom>
        </p:spPr>
      </p:pic>
      <p:pic>
        <p:nvPicPr>
          <p:cNvPr id="14" name="Graphic 13" descr="Speech outline">
            <a:extLst>
              <a:ext uri="{FF2B5EF4-FFF2-40B4-BE49-F238E27FC236}">
                <a16:creationId xmlns:a16="http://schemas.microsoft.com/office/drawing/2014/main" id="{10C796E3-33CC-3C9D-1DEC-5D58682EF6D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917181" y="2449515"/>
            <a:ext cx="3021772" cy="2723204"/>
          </a:xfrm>
          <a:prstGeom prst="rect">
            <a:avLst/>
          </a:prstGeom>
        </p:spPr>
      </p:pic>
      <p:pic>
        <p:nvPicPr>
          <p:cNvPr id="15" name="Graphic 14" descr="Speech outline">
            <a:extLst>
              <a:ext uri="{FF2B5EF4-FFF2-40B4-BE49-F238E27FC236}">
                <a16:creationId xmlns:a16="http://schemas.microsoft.com/office/drawing/2014/main" id="{184409FD-D117-3F77-FCB5-7B8EFE54E5B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354785" y="2621507"/>
            <a:ext cx="2681720" cy="2627413"/>
          </a:xfrm>
          <a:prstGeom prst="rect">
            <a:avLst/>
          </a:prstGeom>
        </p:spPr>
      </p:pic>
      <p:pic>
        <p:nvPicPr>
          <p:cNvPr id="16" name="Graphic 15" descr="Speech outline">
            <a:extLst>
              <a:ext uri="{FF2B5EF4-FFF2-40B4-BE49-F238E27FC236}">
                <a16:creationId xmlns:a16="http://schemas.microsoft.com/office/drawing/2014/main" id="{B782AB26-7F89-497E-8200-FB716AC9E64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73940" y="2589459"/>
            <a:ext cx="2277825" cy="2277825"/>
          </a:xfrm>
          <a:prstGeom prst="rect">
            <a:avLst/>
          </a:prstGeom>
        </p:spPr>
      </p:pic>
      <p:sp>
        <p:nvSpPr>
          <p:cNvPr id="17" name="TextBox 16">
            <a:extLst>
              <a:ext uri="{FF2B5EF4-FFF2-40B4-BE49-F238E27FC236}">
                <a16:creationId xmlns:a16="http://schemas.microsoft.com/office/drawing/2014/main" id="{9038D488-C689-1AA4-45A2-7625C851E459}"/>
              </a:ext>
            </a:extLst>
          </p:cNvPr>
          <p:cNvSpPr txBox="1"/>
          <p:nvPr/>
        </p:nvSpPr>
        <p:spPr>
          <a:xfrm>
            <a:off x="805505" y="3106388"/>
            <a:ext cx="1390489" cy="954107"/>
          </a:xfrm>
          <a:prstGeom prst="rect">
            <a:avLst/>
          </a:prstGeom>
          <a:noFill/>
        </p:spPr>
        <p:txBody>
          <a:bodyPr wrap="square" lIns="91440" tIns="45720" rIns="91440" bIns="45720" rtlCol="0" anchor="t">
            <a:spAutoFit/>
          </a:bodyPr>
          <a:lstStyle/>
          <a:p>
            <a:r>
              <a:rPr lang="en-US" sz="1400" dirty="0">
                <a:solidFill>
                  <a:prstClr val="black"/>
                </a:solidFill>
                <a:latin typeface="Franklin Gothic Book" panose="020B0503020102020204"/>
              </a:rPr>
              <a:t>I will vote yes on supporting these pro-labor items</a:t>
            </a:r>
            <a:endParaRPr lang="en-US" dirty="0"/>
          </a:p>
        </p:txBody>
      </p:sp>
      <p:sp>
        <p:nvSpPr>
          <p:cNvPr id="18" name="TextBox 17">
            <a:extLst>
              <a:ext uri="{FF2B5EF4-FFF2-40B4-BE49-F238E27FC236}">
                <a16:creationId xmlns:a16="http://schemas.microsoft.com/office/drawing/2014/main" id="{BB0344E8-194C-1C01-679E-DAA86E805BCD}"/>
              </a:ext>
            </a:extLst>
          </p:cNvPr>
          <p:cNvSpPr txBox="1"/>
          <p:nvPr/>
        </p:nvSpPr>
        <p:spPr>
          <a:xfrm>
            <a:off x="2420016" y="3015003"/>
            <a:ext cx="2046939" cy="1077218"/>
          </a:xfrm>
          <a:prstGeom prst="rect">
            <a:avLst/>
          </a:prstGeom>
          <a:noFill/>
        </p:spPr>
        <p:txBody>
          <a:bodyPr wrap="square" lIns="91440" tIns="45720" rIns="91440" bIns="45720" rtlCol="0" anchor="t">
            <a:spAutoFit/>
          </a:bodyPr>
          <a:lstStyle/>
          <a:p>
            <a:r>
              <a:rPr lang="en-US" sz="1600">
                <a:solidFill>
                  <a:prstClr val="black"/>
                </a:solidFill>
                <a:latin typeface="Segoe UI"/>
                <a:cs typeface="Segoe UI"/>
              </a:rPr>
              <a:t>I support workers but this goes too far, and makes our state uncompetitive</a:t>
            </a:r>
          </a:p>
        </p:txBody>
      </p:sp>
      <p:sp>
        <p:nvSpPr>
          <p:cNvPr id="19" name="TextBox 18">
            <a:extLst>
              <a:ext uri="{FF2B5EF4-FFF2-40B4-BE49-F238E27FC236}">
                <a16:creationId xmlns:a16="http://schemas.microsoft.com/office/drawing/2014/main" id="{A22B1BAB-4069-4138-A905-28E0DFC55763}"/>
              </a:ext>
            </a:extLst>
          </p:cNvPr>
          <p:cNvSpPr txBox="1"/>
          <p:nvPr/>
        </p:nvSpPr>
        <p:spPr>
          <a:xfrm>
            <a:off x="4798417" y="3153502"/>
            <a:ext cx="1890593" cy="1169551"/>
          </a:xfrm>
          <a:prstGeom prst="rect">
            <a:avLst/>
          </a:prstGeom>
          <a:noFill/>
        </p:spPr>
        <p:txBody>
          <a:bodyPr wrap="square" rtlCol="0">
            <a:spAutoFit/>
          </a:bodyPr>
          <a:lstStyle/>
          <a:p>
            <a:pPr defTabSz="457200"/>
            <a:r>
              <a:rPr lang="en-US" sz="1400">
                <a:solidFill>
                  <a:prstClr val="black"/>
                </a:solidFill>
                <a:latin typeface="Segoe UI" panose="020B0502040204020203" pitchFamily="34" charset="0"/>
                <a:cs typeface="Segoe UI" panose="020B0502040204020203" pitchFamily="34" charset="0"/>
              </a:rPr>
              <a:t>Governor Walz’s spending is out of control! We should give money back to voters. </a:t>
            </a:r>
          </a:p>
        </p:txBody>
      </p:sp>
      <p:sp>
        <p:nvSpPr>
          <p:cNvPr id="20" name="TextBox 19">
            <a:extLst>
              <a:ext uri="{FF2B5EF4-FFF2-40B4-BE49-F238E27FC236}">
                <a16:creationId xmlns:a16="http://schemas.microsoft.com/office/drawing/2014/main" id="{3E481B30-996C-45F1-7530-8A54809BB11E}"/>
              </a:ext>
            </a:extLst>
          </p:cNvPr>
          <p:cNvSpPr txBox="1"/>
          <p:nvPr/>
        </p:nvSpPr>
        <p:spPr>
          <a:xfrm>
            <a:off x="7116931" y="3069598"/>
            <a:ext cx="1450329" cy="1169551"/>
          </a:xfrm>
          <a:prstGeom prst="rect">
            <a:avLst/>
          </a:prstGeom>
          <a:noFill/>
        </p:spPr>
        <p:txBody>
          <a:bodyPr wrap="square" lIns="91440" tIns="45720" rIns="91440" bIns="45720" rtlCol="0" anchor="t">
            <a:spAutoFit/>
          </a:bodyPr>
          <a:lstStyle/>
          <a:p>
            <a:pPr defTabSz="457200"/>
            <a:r>
              <a:rPr lang="en-US" sz="1400">
                <a:solidFill>
                  <a:prstClr val="black"/>
                </a:solidFill>
                <a:latin typeface="Segoe UI"/>
                <a:cs typeface="Segoe UI"/>
              </a:rPr>
              <a:t>I have not read the bill specifics, but I plan to vote with my caucus</a:t>
            </a:r>
          </a:p>
        </p:txBody>
      </p:sp>
    </p:spTree>
    <p:extLst>
      <p:ext uri="{BB962C8B-B14F-4D97-AF65-F5344CB8AC3E}">
        <p14:creationId xmlns:p14="http://schemas.microsoft.com/office/powerpoint/2010/main" val="4278875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2246746" cy="6858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2531083" y="260958"/>
            <a:ext cx="524256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rgbClr val="97002E"/>
                </a:solidFill>
                <a:latin typeface="Segoe UI" panose="020B0502040204020203" pitchFamily="34" charset="0"/>
                <a:cs typeface="Segoe UI" panose="020B0502040204020203" pitchFamily="34" charset="0"/>
              </a:rPr>
              <a:t>Wrap up</a:t>
            </a:r>
            <a:endParaRPr lang="en-US" sz="8800">
              <a:solidFill>
                <a:srgbClr val="97002E"/>
              </a:solidFill>
              <a:latin typeface="Segoe UI" panose="020B0502040204020203" pitchFamily="34" charset="0"/>
              <a:ea typeface="Calibri" panose="020F0502020204030204" pitchFamily="34" charset="0"/>
              <a:cs typeface="Segoe UI" panose="020B0502040204020203" pitchFamily="34"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3">
            <a:extLst>
              <a:ext uri="{28A0092B-C50C-407E-A947-70E740481C1C}">
                <a14:useLocalDpi xmlns:a14="http://schemas.microsoft.com/office/drawing/2010/main" val="0"/>
              </a:ext>
            </a:extLst>
          </a:blip>
          <a:srcRect l="6641" t="61666" r="9041" b="5707"/>
          <a:stretch/>
        </p:blipFill>
        <p:spPr>
          <a:xfrm>
            <a:off x="121052" y="2743439"/>
            <a:ext cx="1922997" cy="789943"/>
          </a:xfrm>
          <a:prstGeom prst="rect">
            <a:avLst/>
          </a:prstGeom>
        </p:spPr>
      </p:pic>
      <p:sp>
        <p:nvSpPr>
          <p:cNvPr id="5" name="TextBox 4">
            <a:extLst>
              <a:ext uri="{FF2B5EF4-FFF2-40B4-BE49-F238E27FC236}">
                <a16:creationId xmlns:a16="http://schemas.microsoft.com/office/drawing/2014/main" id="{B116546A-2684-14FB-2EAF-D90C5C91086D}"/>
              </a:ext>
            </a:extLst>
          </p:cNvPr>
          <p:cNvSpPr txBox="1"/>
          <p:nvPr/>
        </p:nvSpPr>
        <p:spPr>
          <a:xfrm>
            <a:off x="2531083" y="1030906"/>
            <a:ext cx="6522895" cy="5632311"/>
          </a:xfrm>
          <a:prstGeom prst="rect">
            <a:avLst/>
          </a:prstGeom>
          <a:noFill/>
        </p:spPr>
        <p:txBody>
          <a:bodyPr wrap="square" lIns="91440" tIns="45720" rIns="91440" bIns="45720" anchor="t">
            <a:spAutoFit/>
          </a:bodyPr>
          <a:lstStyle/>
          <a:p>
            <a:pPr marL="383540" indent="-383540"/>
            <a:r>
              <a:rPr lang="en-US" sz="2400" b="1">
                <a:latin typeface="Segoe UI"/>
                <a:cs typeface="Segoe UI"/>
              </a:rPr>
              <a:t>Repeat back what was agreed:</a:t>
            </a:r>
          </a:p>
          <a:p>
            <a:pPr marL="383540" indent="-383540"/>
            <a:endParaRPr lang="en-US" sz="2400">
              <a:latin typeface="Segoe UI" panose="020B0502040204020203" pitchFamily="34" charset="0"/>
              <a:cs typeface="Segoe UI" panose="020B0502040204020203" pitchFamily="34" charset="0"/>
            </a:endParaRPr>
          </a:p>
          <a:p>
            <a:pPr lvl="1" indent="-383540"/>
            <a:r>
              <a:rPr lang="en-US" sz="2400">
                <a:latin typeface="Segoe UI"/>
                <a:cs typeface="Segoe UI"/>
              </a:rPr>
              <a:t>“Thank you for supporting state employees and the work we do for the state.” </a:t>
            </a:r>
          </a:p>
          <a:p>
            <a:pPr lvl="1" indent="-383540"/>
            <a:r>
              <a:rPr lang="en-US" sz="2400">
                <a:latin typeface="Segoe UI"/>
                <a:cs typeface="Segoe UI"/>
              </a:rPr>
              <a:t>”Thank you for listening to us. We will follow up on [date] to see if we can answer any questions or learn more about how your vote impacts our work.”</a:t>
            </a:r>
          </a:p>
          <a:p>
            <a:pPr lvl="1" indent="-383540"/>
            <a:r>
              <a:rPr lang="en-US" sz="2400">
                <a:latin typeface="Segoe UI"/>
                <a:cs typeface="Segoe UI"/>
              </a:rPr>
              <a:t>Give them the one-page leave behind document that you will pick up the morning of Lobby Day.</a:t>
            </a:r>
          </a:p>
          <a:p>
            <a:pPr marL="383540" indent="-383540"/>
            <a:r>
              <a:rPr lang="en-US" sz="2400">
                <a:latin typeface="Segoe UI"/>
                <a:cs typeface="Segoe UI"/>
              </a:rPr>
              <a:t>Ask for a picture of the meeting! Send it to the </a:t>
            </a:r>
            <a:r>
              <a:rPr lang="en-US" sz="2400" err="1">
                <a:latin typeface="Segoe UI"/>
                <a:cs typeface="Segoe UI"/>
              </a:rPr>
              <a:t>DropBox</a:t>
            </a:r>
            <a:r>
              <a:rPr lang="en-US" sz="2400">
                <a:latin typeface="Segoe UI"/>
                <a:cs typeface="Segoe UI"/>
              </a:rPr>
              <a:t>. If the legislator takes the picture ask them to send you a copy!</a:t>
            </a:r>
          </a:p>
          <a:p>
            <a:pPr marL="73025"/>
            <a:endParaRPr lang="en-US" sz="2400" i="0">
              <a:latin typeface="Segoe UI" panose="020B0502040204020203" pitchFamily="34" charset="0"/>
              <a:cs typeface="Segoe UI" panose="020B0502040204020203" pitchFamily="34" charset="0"/>
            </a:endParaRPr>
          </a:p>
        </p:txBody>
      </p:sp>
      <p:sp>
        <p:nvSpPr>
          <p:cNvPr id="7" name="Rectangle 6">
            <a:extLst>
              <a:ext uri="{FF2B5EF4-FFF2-40B4-BE49-F238E27FC236}">
                <a16:creationId xmlns:a16="http://schemas.microsoft.com/office/drawing/2014/main" id="{73B011DD-FBD4-0F48-F540-18980E355EDE}"/>
              </a:ext>
            </a:extLst>
          </p:cNvPr>
          <p:cNvSpPr/>
          <p:nvPr/>
        </p:nvSpPr>
        <p:spPr>
          <a:xfrm>
            <a:off x="2996768" y="5107094"/>
            <a:ext cx="3708087" cy="7200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Tree>
    <p:extLst>
      <p:ext uri="{BB962C8B-B14F-4D97-AF65-F5344CB8AC3E}">
        <p14:creationId xmlns:p14="http://schemas.microsoft.com/office/powerpoint/2010/main" val="1953566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2974109" cy="6858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251200" y="327411"/>
            <a:ext cx="524256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rgbClr val="97002E"/>
                </a:solidFill>
                <a:latin typeface="Segoe UI" panose="020B0502040204020203" pitchFamily="34" charset="0"/>
                <a:ea typeface="Calibri" panose="020F0502020204030204" pitchFamily="34" charset="0"/>
                <a:cs typeface="Segoe UI" panose="020B0502040204020203" pitchFamily="34" charset="0"/>
              </a:rPr>
              <a:t>Agenda</a:t>
            </a: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3">
            <a:extLst>
              <a:ext uri="{28A0092B-C50C-407E-A947-70E740481C1C}">
                <a14:useLocalDpi xmlns:a14="http://schemas.microsoft.com/office/drawing/2010/main" val="0"/>
              </a:ext>
            </a:extLst>
          </a:blip>
          <a:srcRect l="6641" t="61666" r="9041" b="5707"/>
          <a:stretch/>
        </p:blipFill>
        <p:spPr>
          <a:xfrm>
            <a:off x="121052" y="2787971"/>
            <a:ext cx="2732003" cy="1057138"/>
          </a:xfrm>
          <a:prstGeom prst="rect">
            <a:avLst/>
          </a:prstGeom>
        </p:spPr>
      </p:pic>
      <p:graphicFrame>
        <p:nvGraphicFramePr>
          <p:cNvPr id="3" name="Diagram 2">
            <a:extLst>
              <a:ext uri="{FF2B5EF4-FFF2-40B4-BE49-F238E27FC236}">
                <a16:creationId xmlns:a16="http://schemas.microsoft.com/office/drawing/2014/main" id="{25955EF2-9C41-4FA2-BED5-83AB8C77728A}"/>
              </a:ext>
            </a:extLst>
          </p:cNvPr>
          <p:cNvGraphicFramePr/>
          <p:nvPr>
            <p:extLst>
              <p:ext uri="{D42A27DB-BD31-4B8C-83A1-F6EECF244321}">
                <p14:modId xmlns:p14="http://schemas.microsoft.com/office/powerpoint/2010/main" val="658348477"/>
              </p:ext>
            </p:extLst>
          </p:nvPr>
        </p:nvGraphicFramePr>
        <p:xfrm>
          <a:off x="3251200" y="1160979"/>
          <a:ext cx="5771748" cy="53696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101833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451385" y="1674091"/>
            <a:ext cx="7772400" cy="2059535"/>
          </a:xfrm>
        </p:spPr>
        <p:txBody>
          <a:bodyPr/>
          <a:lstStyle/>
          <a:p>
            <a:r>
              <a:rPr lang="en-US">
                <a:solidFill>
                  <a:schemeClr val="bg1"/>
                </a:solidFill>
                <a:latin typeface="Candara" panose="020E0502030303020204" pitchFamily="34" charset="0"/>
              </a:rPr>
              <a:t>TITLE </a:t>
            </a:r>
          </a:p>
        </p:txBody>
      </p:sp>
      <p:sp>
        <p:nvSpPr>
          <p:cNvPr id="8" name="Rectangle 7">
            <a:extLst>
              <a:ext uri="{FF2B5EF4-FFF2-40B4-BE49-F238E27FC236}">
                <a16:creationId xmlns:a16="http://schemas.microsoft.com/office/drawing/2014/main" id="{B35D1CDC-CB44-4344-AAED-F34B6AF5F8D9}"/>
              </a:ext>
            </a:extLst>
          </p:cNvPr>
          <p:cNvSpPr/>
          <p:nvPr/>
        </p:nvSpPr>
        <p:spPr>
          <a:xfrm>
            <a:off x="0" y="0"/>
            <a:ext cx="2974109" cy="6858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251200" y="327411"/>
            <a:ext cx="5683794"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rgbClr val="97002E"/>
                </a:solidFill>
                <a:latin typeface="Montserrat" panose="00000500000000000000" pitchFamily="2" charset="0"/>
              </a:rPr>
              <a:t>Debrief</a:t>
            </a:r>
            <a:endParaRPr lang="en-US" sz="3600">
              <a:solidFill>
                <a:srgbClr val="97002E"/>
              </a:solidFill>
              <a:latin typeface="Montserrat" panose="00000500000000000000" pitchFamily="2" charset="0"/>
              <a:ea typeface="Calibri" panose="020F0502020204030204" pitchFamily="34" charset="0"/>
              <a:cs typeface="Times New Roman" panose="02020603050405020304" pitchFamily="18" charset="0"/>
            </a:endParaRPr>
          </a:p>
        </p:txBody>
      </p:sp>
      <p:pic>
        <p:nvPicPr>
          <p:cNvPr id="4" name="Picture 3" descr="Logo&#10;&#10;Description automatically generated">
            <a:extLst>
              <a:ext uri="{FF2B5EF4-FFF2-40B4-BE49-F238E27FC236}">
                <a16:creationId xmlns:a16="http://schemas.microsoft.com/office/drawing/2014/main" id="{483749D5-D5F7-4331-A884-8B66886CAEA3}"/>
              </a:ext>
            </a:extLst>
          </p:cNvPr>
          <p:cNvPicPr>
            <a:picLocks noChangeAspect="1"/>
          </p:cNvPicPr>
          <p:nvPr/>
        </p:nvPicPr>
        <p:blipFill rotWithShape="1">
          <a:blip r:embed="rId2">
            <a:extLst>
              <a:ext uri="{28A0092B-C50C-407E-A947-70E740481C1C}">
                <a14:useLocalDpi xmlns:a14="http://schemas.microsoft.com/office/drawing/2010/main" val="0"/>
              </a:ext>
            </a:extLst>
          </a:blip>
          <a:srcRect l="6641" t="61666" r="9041" b="5707"/>
          <a:stretch/>
        </p:blipFill>
        <p:spPr>
          <a:xfrm>
            <a:off x="121052" y="2787971"/>
            <a:ext cx="2732003" cy="1057138"/>
          </a:xfrm>
          <a:prstGeom prst="rect">
            <a:avLst/>
          </a:prstGeom>
        </p:spPr>
      </p:pic>
      <p:sp>
        <p:nvSpPr>
          <p:cNvPr id="10" name="TextBox 9">
            <a:extLst>
              <a:ext uri="{FF2B5EF4-FFF2-40B4-BE49-F238E27FC236}">
                <a16:creationId xmlns:a16="http://schemas.microsoft.com/office/drawing/2014/main" id="{C3522984-4173-43F8-BEE8-D5895A68A84D}"/>
              </a:ext>
            </a:extLst>
          </p:cNvPr>
          <p:cNvSpPr txBox="1"/>
          <p:nvPr/>
        </p:nvSpPr>
        <p:spPr>
          <a:xfrm>
            <a:off x="3304440" y="1317580"/>
            <a:ext cx="5630554" cy="4832092"/>
          </a:xfrm>
          <a:prstGeom prst="rect">
            <a:avLst/>
          </a:prstGeom>
          <a:noFill/>
        </p:spPr>
        <p:txBody>
          <a:bodyPr wrap="square" lIns="91440" tIns="45720" rIns="91440" bIns="45720" rtlCol="0" anchor="t">
            <a:spAutoFit/>
          </a:bodyPr>
          <a:lstStyle/>
          <a:p>
            <a:pPr marL="514350" indent="-514350" algn="l" rtl="0" fontAlgn="base">
              <a:buFont typeface="+mj-lt"/>
              <a:buAutoNum type="arabicPeriod"/>
            </a:pPr>
            <a:r>
              <a:rPr lang="en-US" sz="2800">
                <a:solidFill>
                  <a:srgbClr val="000000"/>
                </a:solidFill>
                <a:latin typeface="Segoe UI" panose="020B0502040204020203" pitchFamily="34" charset="0"/>
                <a:cs typeface="Segoe UI" panose="020B0502040204020203" pitchFamily="34" charset="0"/>
              </a:rPr>
              <a:t>Impressions of the legislator?  </a:t>
            </a:r>
          </a:p>
          <a:p>
            <a:pPr marL="514350" indent="-514350" algn="l" rtl="0" fontAlgn="base">
              <a:buFont typeface="+mj-lt"/>
              <a:buAutoNum type="arabicPeriod"/>
            </a:pPr>
            <a:r>
              <a:rPr lang="en-US" sz="2800">
                <a:solidFill>
                  <a:srgbClr val="000000"/>
                </a:solidFill>
                <a:latin typeface="Segoe UI" panose="020B0502040204020203" pitchFamily="34" charset="0"/>
                <a:cs typeface="Segoe UI" panose="020B0502040204020203" pitchFamily="34" charset="0"/>
              </a:rPr>
              <a:t>How did it feel to hear members tell their story to the legislator?  </a:t>
            </a:r>
          </a:p>
          <a:p>
            <a:pPr marL="514350" indent="-514350" fontAlgn="base">
              <a:buFont typeface="+mj-lt"/>
              <a:buAutoNum type="arabicPeriod"/>
            </a:pPr>
            <a:r>
              <a:rPr lang="en-US" sz="2800">
                <a:solidFill>
                  <a:srgbClr val="000000"/>
                </a:solidFill>
                <a:latin typeface="Segoe UI"/>
                <a:cs typeface="Segoe UI"/>
              </a:rPr>
              <a:t>What follow up do we need to do? (send notes to </a:t>
            </a:r>
            <a:r>
              <a:rPr lang="en-US" sz="2800">
                <a:solidFill>
                  <a:srgbClr val="000000"/>
                </a:solidFill>
                <a:latin typeface="Segoe UI"/>
                <a:cs typeface="Segoe UI"/>
                <a:hlinkClick r:id="rId3"/>
              </a:rPr>
              <a:t>action@mape.org</a:t>
            </a:r>
            <a:r>
              <a:rPr lang="en-US" sz="2800">
                <a:solidFill>
                  <a:srgbClr val="000000"/>
                </a:solidFill>
                <a:latin typeface="Segoe UI"/>
                <a:cs typeface="Segoe UI"/>
              </a:rPr>
              <a:t>)  </a:t>
            </a:r>
          </a:p>
          <a:p>
            <a:pPr marL="514350" indent="-514350" algn="l" rtl="0" fontAlgn="base">
              <a:buFont typeface="+mj-lt"/>
              <a:buAutoNum type="arabicPeriod"/>
            </a:pPr>
            <a:r>
              <a:rPr lang="en-US" sz="2800">
                <a:solidFill>
                  <a:srgbClr val="000000"/>
                </a:solidFill>
                <a:latin typeface="Segoe UI" panose="020B0502040204020203" pitchFamily="34" charset="0"/>
                <a:cs typeface="Segoe UI" panose="020B0502040204020203" pitchFamily="34" charset="0"/>
              </a:rPr>
              <a:t>Does everyone have what they need to follow up with the legislator with a thank you and their own story?  </a:t>
            </a:r>
          </a:p>
        </p:txBody>
      </p:sp>
    </p:spTree>
    <p:extLst>
      <p:ext uri="{BB962C8B-B14F-4D97-AF65-F5344CB8AC3E}">
        <p14:creationId xmlns:p14="http://schemas.microsoft.com/office/powerpoint/2010/main" val="471547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cs typeface="Segoe UI" panose="020B0502040204020203" pitchFamily="34" charset="0"/>
              </a:rPr>
              <a:t>Tips</a:t>
            </a:r>
            <a:endParaRPr lang="en-US" sz="48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2" name="Content Placeholder 2">
            <a:extLst>
              <a:ext uri="{FF2B5EF4-FFF2-40B4-BE49-F238E27FC236}">
                <a16:creationId xmlns:a16="http://schemas.microsoft.com/office/drawing/2014/main" id="{279A958A-2F33-0754-584E-E273B27AE969}"/>
              </a:ext>
            </a:extLst>
          </p:cNvPr>
          <p:cNvGraphicFramePr>
            <a:graphicFrameLocks/>
          </p:cNvGraphicFramePr>
          <p:nvPr>
            <p:extLst>
              <p:ext uri="{D42A27DB-BD31-4B8C-83A1-F6EECF244321}">
                <p14:modId xmlns:p14="http://schemas.microsoft.com/office/powerpoint/2010/main" val="331023206"/>
              </p:ext>
            </p:extLst>
          </p:nvPr>
        </p:nvGraphicFramePr>
        <p:xfrm>
          <a:off x="450937" y="1489548"/>
          <a:ext cx="8242126" cy="46802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Logo&#10;&#10;Description automatically generated">
            <a:extLst>
              <a:ext uri="{FF2B5EF4-FFF2-40B4-BE49-F238E27FC236}">
                <a16:creationId xmlns:a16="http://schemas.microsoft.com/office/drawing/2014/main" id="{891E9156-E842-A9EB-A84D-3878F5563279}"/>
              </a:ext>
            </a:extLst>
          </p:cNvPr>
          <p:cNvPicPr>
            <a:picLocks noChangeAspect="1"/>
          </p:cNvPicPr>
          <p:nvPr/>
        </p:nvPicPr>
        <p:blipFill rotWithShape="1">
          <a:blip r:embed="rId7">
            <a:extLst>
              <a:ext uri="{28A0092B-C50C-407E-A947-70E740481C1C}">
                <a14:useLocalDpi xmlns:a14="http://schemas.microsoft.com/office/drawing/2010/main" val="0"/>
              </a:ext>
            </a:extLst>
          </a:blip>
          <a:srcRect l="6641" t="61666" r="9041" b="5707"/>
          <a:stretch/>
        </p:blipFill>
        <p:spPr>
          <a:xfrm>
            <a:off x="6949983" y="260927"/>
            <a:ext cx="2009290" cy="777487"/>
          </a:xfrm>
          <a:prstGeom prst="rect">
            <a:avLst/>
          </a:prstGeom>
        </p:spPr>
      </p:pic>
      <p:pic>
        <p:nvPicPr>
          <p:cNvPr id="12" name="Graphic 11" descr="Paperclip with solid fill">
            <a:extLst>
              <a:ext uri="{FF2B5EF4-FFF2-40B4-BE49-F238E27FC236}">
                <a16:creationId xmlns:a16="http://schemas.microsoft.com/office/drawing/2014/main" id="{BFAC5787-AC1B-626D-E076-3F784A5B261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24486" y="5025683"/>
            <a:ext cx="914400" cy="914400"/>
          </a:xfrm>
          <a:prstGeom prst="rect">
            <a:avLst/>
          </a:prstGeom>
        </p:spPr>
      </p:pic>
      <p:pic>
        <p:nvPicPr>
          <p:cNvPr id="14" name="Graphic 13" descr="Megaphone with solid fill">
            <a:extLst>
              <a:ext uri="{FF2B5EF4-FFF2-40B4-BE49-F238E27FC236}">
                <a16:creationId xmlns:a16="http://schemas.microsoft.com/office/drawing/2014/main" id="{A4DFA5E6-25F5-363F-C055-A12F0E265AB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24486" y="3267221"/>
            <a:ext cx="914400" cy="914400"/>
          </a:xfrm>
          <a:prstGeom prst="rect">
            <a:avLst/>
          </a:prstGeom>
        </p:spPr>
      </p:pic>
      <p:pic>
        <p:nvPicPr>
          <p:cNvPr id="16" name="Graphic 15" descr="Chat with solid fill">
            <a:extLst>
              <a:ext uri="{FF2B5EF4-FFF2-40B4-BE49-F238E27FC236}">
                <a16:creationId xmlns:a16="http://schemas.microsoft.com/office/drawing/2014/main" id="{63716CAB-42E5-7EC4-6346-6F7B426942A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24486" y="1597411"/>
            <a:ext cx="914400" cy="914400"/>
          </a:xfrm>
          <a:prstGeom prst="rect">
            <a:avLst/>
          </a:prstGeom>
        </p:spPr>
      </p:pic>
    </p:spTree>
    <p:extLst>
      <p:ext uri="{BB962C8B-B14F-4D97-AF65-F5344CB8AC3E}">
        <p14:creationId xmlns:p14="http://schemas.microsoft.com/office/powerpoint/2010/main" val="968901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450937" y="145635"/>
            <a:ext cx="8178800" cy="978729"/>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a:solidFill>
                  <a:schemeClr val="bg1"/>
                </a:solidFill>
                <a:latin typeface="Segoe UI" panose="020B0502040204020203" pitchFamily="34" charset="0"/>
                <a:cs typeface="Segoe UI" panose="020B0502040204020203" pitchFamily="34" charset="0"/>
              </a:rPr>
              <a:t>What do you do if you don’t have a meeting scheduled or it gets canceled?</a:t>
            </a:r>
            <a:endParaRPr lang="en-US" sz="44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3" name="Content Placeholder 2">
            <a:extLst>
              <a:ext uri="{FF2B5EF4-FFF2-40B4-BE49-F238E27FC236}">
                <a16:creationId xmlns:a16="http://schemas.microsoft.com/office/drawing/2014/main" id="{48BD0918-BA80-1ABB-AEBF-1598F3838C25}"/>
              </a:ext>
            </a:extLst>
          </p:cNvPr>
          <p:cNvGraphicFramePr>
            <a:graphicFrameLocks/>
          </p:cNvGraphicFramePr>
          <p:nvPr>
            <p:extLst>
              <p:ext uri="{D42A27DB-BD31-4B8C-83A1-F6EECF244321}">
                <p14:modId xmlns:p14="http://schemas.microsoft.com/office/powerpoint/2010/main" val="3341784209"/>
              </p:ext>
            </p:extLst>
          </p:nvPr>
        </p:nvGraphicFramePr>
        <p:xfrm>
          <a:off x="181115" y="2187221"/>
          <a:ext cx="8287732" cy="369646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462113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134D8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002E-75FF-4EFB-A8F2-2920CFD23841}"/>
              </a:ext>
            </a:extLst>
          </p:cNvPr>
          <p:cNvSpPr>
            <a:spLocks noGrp="1"/>
          </p:cNvSpPr>
          <p:nvPr>
            <p:ph type="ctrTitle"/>
          </p:nvPr>
        </p:nvSpPr>
        <p:spPr>
          <a:xfrm>
            <a:off x="589931" y="3796145"/>
            <a:ext cx="7772400" cy="1544608"/>
          </a:xfrm>
        </p:spPr>
        <p:txBody>
          <a:bodyPr>
            <a:normAutofit/>
          </a:bodyPr>
          <a:lstStyle/>
          <a:p>
            <a:r>
              <a:rPr lang="en-US">
                <a:solidFill>
                  <a:schemeClr val="bg1"/>
                </a:solidFill>
                <a:latin typeface="Segoe UI Semibold" panose="020B0702040204020203" pitchFamily="34" charset="0"/>
                <a:cs typeface="Segoe UI Semibold" panose="020B0702040204020203" pitchFamily="34" charset="0"/>
              </a:rPr>
              <a:t>Questions?</a:t>
            </a:r>
          </a:p>
        </p:txBody>
      </p:sp>
      <p:pic>
        <p:nvPicPr>
          <p:cNvPr id="9" name="Picture 8" descr="Logo&#10;&#10;Description automatically generated">
            <a:extLst>
              <a:ext uri="{FF2B5EF4-FFF2-40B4-BE49-F238E27FC236}">
                <a16:creationId xmlns:a16="http://schemas.microsoft.com/office/drawing/2014/main" id="{FA3CDC7C-B989-4E29-B58D-6C8DEE8F413E}"/>
              </a:ext>
            </a:extLst>
          </p:cNvPr>
          <p:cNvPicPr>
            <a:picLocks noChangeAspect="1"/>
          </p:cNvPicPr>
          <p:nvPr/>
        </p:nvPicPr>
        <p:blipFill rotWithShape="1">
          <a:blip r:embed="rId2">
            <a:extLst>
              <a:ext uri="{28A0092B-C50C-407E-A947-70E740481C1C}">
                <a14:useLocalDpi xmlns:a14="http://schemas.microsoft.com/office/drawing/2010/main" val="0"/>
              </a:ext>
            </a:extLst>
          </a:blip>
          <a:srcRect t="59650" r="5776"/>
          <a:stretch/>
        </p:blipFill>
        <p:spPr>
          <a:xfrm>
            <a:off x="1468433" y="852972"/>
            <a:ext cx="6015394" cy="2576028"/>
          </a:xfrm>
          <a:prstGeom prst="rect">
            <a:avLst/>
          </a:prstGeom>
        </p:spPr>
      </p:pic>
    </p:spTree>
    <p:extLst>
      <p:ext uri="{BB962C8B-B14F-4D97-AF65-F5344CB8AC3E}">
        <p14:creationId xmlns:p14="http://schemas.microsoft.com/office/powerpoint/2010/main" val="4105861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1"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mn-lt"/>
              </a:rPr>
              <a:t>Tips for Today’s Training</a:t>
            </a:r>
            <a:endParaRPr lang="en-US" sz="4800">
              <a:solidFill>
                <a:schemeClr val="bg1"/>
              </a:solidFill>
              <a:latin typeface="+mn-lt"/>
              <a:ea typeface="Calibri" panose="020F0502020204030204" pitchFamily="34" charset="0"/>
              <a:cs typeface="Segoe UI" panose="020B0502040204020203" pitchFamily="34" charset="0"/>
            </a:endParaRPr>
          </a:p>
        </p:txBody>
      </p:sp>
      <p:sp>
        <p:nvSpPr>
          <p:cNvPr id="3" name="TextBox 2">
            <a:extLst>
              <a:ext uri="{FF2B5EF4-FFF2-40B4-BE49-F238E27FC236}">
                <a16:creationId xmlns:a16="http://schemas.microsoft.com/office/drawing/2014/main" id="{B3092607-C367-4DF7-B11C-3AF02BF11289}"/>
              </a:ext>
            </a:extLst>
          </p:cNvPr>
          <p:cNvSpPr txBox="1"/>
          <p:nvPr/>
        </p:nvSpPr>
        <p:spPr>
          <a:xfrm>
            <a:off x="550812" y="1597411"/>
            <a:ext cx="8042375" cy="1077218"/>
          </a:xfrm>
          <a:prstGeom prst="rect">
            <a:avLst/>
          </a:prstGeom>
          <a:noFill/>
        </p:spPr>
        <p:txBody>
          <a:bodyPr wrap="square" rtlCol="0">
            <a:spAutoFit/>
          </a:bodyPr>
          <a:lstStyle/>
          <a:p>
            <a:endParaRPr lang="en-US" sz="3200">
              <a:latin typeface="Segoe UI" panose="020B0502040204020203" pitchFamily="34" charset="0"/>
              <a:cs typeface="Segoe UI" panose="020B0502040204020203" pitchFamily="34" charset="0"/>
            </a:endParaRPr>
          </a:p>
          <a:p>
            <a:endParaRPr lang="en-US" sz="3200">
              <a:latin typeface="Montserrat" panose="00000500000000000000" pitchFamily="2" charset="0"/>
            </a:endParaRPr>
          </a:p>
        </p:txBody>
      </p:sp>
      <p:sp>
        <p:nvSpPr>
          <p:cNvPr id="5" name="TextBox 4">
            <a:extLst>
              <a:ext uri="{FF2B5EF4-FFF2-40B4-BE49-F238E27FC236}">
                <a16:creationId xmlns:a16="http://schemas.microsoft.com/office/drawing/2014/main" id="{659FFB36-9B68-A071-FE04-9AC2BE8DE50F}"/>
              </a:ext>
            </a:extLst>
          </p:cNvPr>
          <p:cNvSpPr txBox="1"/>
          <p:nvPr/>
        </p:nvSpPr>
        <p:spPr>
          <a:xfrm>
            <a:off x="314960" y="1422751"/>
            <a:ext cx="8593755" cy="3970318"/>
          </a:xfrm>
          <a:prstGeom prst="rect">
            <a:avLst/>
          </a:prstGeom>
          <a:noFill/>
        </p:spPr>
        <p:txBody>
          <a:bodyPr wrap="square" lIns="91440" tIns="45720" rIns="91440" bIns="45720" anchor="t">
            <a:spAutoFit/>
          </a:bodyPr>
          <a:lstStyle/>
          <a:p>
            <a:r>
              <a:rPr lang="en-US" sz="2000" b="1">
                <a:latin typeface="Segoe UI"/>
                <a:cs typeface="Segoe UI"/>
              </a:rPr>
              <a:t>The</a:t>
            </a:r>
            <a:r>
              <a:rPr lang="en-US" sz="2000" b="1" dirty="0">
                <a:latin typeface="Segoe UI"/>
                <a:cs typeface="Segoe UI"/>
              </a:rPr>
              <a:t> chat. </a:t>
            </a:r>
            <a:endParaRPr lang="en-US" sz="2000" b="1" dirty="0">
              <a:latin typeface="Segoe UI" panose="020B0502040204020203" pitchFamily="34" charset="0"/>
              <a:cs typeface="Segoe UI" panose="020B0502040204020203" pitchFamily="34" charset="0"/>
            </a:endParaRPr>
          </a:p>
          <a:p>
            <a:pPr lvl="1"/>
            <a:r>
              <a:rPr lang="en-US" sz="2000">
                <a:latin typeface="Segoe UI"/>
                <a:cs typeface="Segoe UI"/>
              </a:rPr>
              <a:t>We only have about an hour so we will move through content quickly.</a:t>
            </a:r>
          </a:p>
          <a:p>
            <a:pPr lvl="1"/>
            <a:r>
              <a:rPr lang="en-US" sz="2000" dirty="0">
                <a:latin typeface="Segoe UI"/>
                <a:cs typeface="Segoe UI"/>
              </a:rPr>
              <a:t>Chats to everyone disturb those using screen readers, so please refrain </a:t>
            </a:r>
            <a:r>
              <a:rPr lang="en-US" sz="2000">
                <a:latin typeface="Segoe UI"/>
                <a:cs typeface="Segoe UI"/>
              </a:rPr>
              <a:t>until we open for questions. </a:t>
            </a:r>
            <a:endParaRPr lang="en-US" sz="2000">
              <a:latin typeface="Segoe UI" panose="020B0502040204020203" pitchFamily="34" charset="0"/>
              <a:cs typeface="Segoe UI" panose="020B0502040204020203" pitchFamily="34" charset="0"/>
            </a:endParaRPr>
          </a:p>
          <a:p>
            <a:pPr lvl="1"/>
            <a:endParaRPr lang="en-US" sz="2000">
              <a:latin typeface="Segoe UI" panose="020B0502040204020203" pitchFamily="34" charset="0"/>
              <a:cs typeface="Segoe UI" panose="020B0502040204020203" pitchFamily="34" charset="0"/>
            </a:endParaRPr>
          </a:p>
          <a:p>
            <a:r>
              <a:rPr lang="en-US" sz="2000" b="1">
                <a:latin typeface="Segoe UI" panose="020B0502040204020203" pitchFamily="34" charset="0"/>
                <a:cs typeface="Segoe UI" panose="020B0502040204020203" pitchFamily="34" charset="0"/>
              </a:rPr>
              <a:t>Stay muted. </a:t>
            </a:r>
          </a:p>
          <a:p>
            <a:endParaRPr lang="en-US" sz="2000">
              <a:latin typeface="Segoe UI" panose="020B0502040204020203" pitchFamily="34" charset="0"/>
              <a:cs typeface="Segoe UI" panose="020B0502040204020203" pitchFamily="34" charset="0"/>
            </a:endParaRPr>
          </a:p>
          <a:p>
            <a:r>
              <a:rPr lang="en-US" sz="2000" b="1">
                <a:latin typeface="Segoe UI" panose="020B0502040204020203" pitchFamily="34" charset="0"/>
                <a:cs typeface="Segoe UI" panose="020B0502040204020203" pitchFamily="34" charset="0"/>
              </a:rPr>
              <a:t>Please keep your video on. </a:t>
            </a:r>
          </a:p>
          <a:p>
            <a:r>
              <a:rPr lang="en-US" sz="2000" b="1" dirty="0">
                <a:latin typeface="Segoe UI"/>
                <a:cs typeface="Segoe UI"/>
              </a:rPr>
              <a:t>	</a:t>
            </a:r>
            <a:r>
              <a:rPr lang="en-US">
                <a:latin typeface="Segoe UI"/>
                <a:cs typeface="Segoe UI"/>
              </a:rPr>
              <a:t>Training facilitators know our training is making sense by looking at facial 	expressions and/or emojis. </a:t>
            </a:r>
          </a:p>
          <a:p>
            <a:pPr lvl="1"/>
            <a:endParaRPr lang="en-US">
              <a:latin typeface="Segoe UI" panose="020B0502040204020203" pitchFamily="34" charset="0"/>
              <a:cs typeface="Segoe UI" panose="020B0502040204020203" pitchFamily="34" charset="0"/>
            </a:endParaRPr>
          </a:p>
          <a:p>
            <a:r>
              <a:rPr lang="en-US" dirty="0">
                <a:latin typeface="Segoe UI"/>
                <a:cs typeface="Segoe UI"/>
              </a:rPr>
              <a:t>We’ll stick around at the end of this meeting to answer </a:t>
            </a:r>
            <a:br>
              <a:rPr lang="en-US" dirty="0">
                <a:latin typeface="Segoe UI" panose="020B0502040204020203" pitchFamily="34" charset="0"/>
                <a:cs typeface="Segoe UI" panose="020B0502040204020203" pitchFamily="34" charset="0"/>
              </a:rPr>
            </a:br>
            <a:r>
              <a:rPr lang="en-US" dirty="0">
                <a:latin typeface="Segoe UI"/>
                <a:cs typeface="Segoe UI"/>
              </a:rPr>
              <a:t>	any questions We don't get to. </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247956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6E8F8-F40F-2018-B434-2AC9F61E1D35}"/>
            </a:ext>
          </a:extLst>
        </p:cNvPr>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05F458B0-5422-5B79-8603-4BE243C37C2D}"/>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684B401E-4F1B-4F16-7A63-B6341EB32254}"/>
              </a:ext>
            </a:extLst>
          </p:cNvPr>
          <p:cNvSpPr/>
          <p:nvPr/>
        </p:nvSpPr>
        <p:spPr>
          <a:xfrm>
            <a:off x="-1"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9FFBF61D-CF13-BADE-F40E-A1998762DDB9}"/>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Calibri"/>
                <a:ea typeface="Calibri Light"/>
                <a:cs typeface="Calibri Light"/>
              </a:rPr>
              <a:t>Question for the Audience</a:t>
            </a:r>
            <a:endParaRPr lang="en-US" sz="3600">
              <a:solidFill>
                <a:schemeClr val="bg1"/>
              </a:solidFill>
              <a:latin typeface="Calibri"/>
            </a:endParaRPr>
          </a:p>
        </p:txBody>
      </p:sp>
      <p:sp>
        <p:nvSpPr>
          <p:cNvPr id="5" name="TextBox 4">
            <a:extLst>
              <a:ext uri="{FF2B5EF4-FFF2-40B4-BE49-F238E27FC236}">
                <a16:creationId xmlns:a16="http://schemas.microsoft.com/office/drawing/2014/main" id="{9F674BBF-C24F-EDD5-0360-D3001DA3C24A}"/>
              </a:ext>
            </a:extLst>
          </p:cNvPr>
          <p:cNvSpPr txBox="1"/>
          <p:nvPr/>
        </p:nvSpPr>
        <p:spPr>
          <a:xfrm>
            <a:off x="275121" y="2801608"/>
            <a:ext cx="8593755" cy="707886"/>
          </a:xfrm>
          <a:prstGeom prst="rect">
            <a:avLst/>
          </a:prstGeom>
          <a:noFill/>
        </p:spPr>
        <p:txBody>
          <a:bodyPr wrap="square" lIns="91440" tIns="45720" rIns="91440" bIns="45720" anchor="t">
            <a:spAutoFit/>
          </a:bodyPr>
          <a:lstStyle/>
          <a:p>
            <a:r>
              <a:rPr lang="en-US" sz="4000" b="1">
                <a:latin typeface="Segoe UI"/>
                <a:cs typeface="Segoe UI"/>
              </a:rPr>
              <a:t>Why are you attending Lobby Day?</a:t>
            </a:r>
            <a:endParaRPr lang="en-US" sz="4000" b="1">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165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34D8C"/>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BFF91B3-3E78-44CE-AAD6-26F05950DA48}"/>
              </a:ext>
            </a:extLst>
          </p:cNvPr>
          <p:cNvSpPr>
            <a:spLocks noGrp="1"/>
          </p:cNvSpPr>
          <p:nvPr>
            <p:ph type="subTitle" idx="1"/>
          </p:nvPr>
        </p:nvSpPr>
        <p:spPr>
          <a:xfrm>
            <a:off x="1142998" y="4621925"/>
            <a:ext cx="6858000" cy="1655762"/>
          </a:xfrm>
        </p:spPr>
        <p:txBody>
          <a:bodyPr/>
          <a:lstStyle/>
          <a:p>
            <a:r>
              <a:rPr lang="en-US" sz="2400">
                <a:solidFill>
                  <a:schemeClr val="bg1"/>
                </a:solidFill>
                <a:latin typeface="Segoe UI" panose="020B0502040204020203" pitchFamily="34" charset="0"/>
                <a:cs typeface="Segoe UI" panose="020B0502040204020203" pitchFamily="34" charset="0"/>
              </a:rPr>
              <a:t>What’s at stake?</a:t>
            </a:r>
          </a:p>
          <a:p>
            <a:r>
              <a:rPr lang="en-US">
                <a:solidFill>
                  <a:schemeClr val="bg1"/>
                </a:solidFill>
                <a:latin typeface="Segoe UI" panose="020B0502040204020203" pitchFamily="34" charset="0"/>
                <a:cs typeface="Segoe UI" panose="020B0502040204020203" pitchFamily="34" charset="0"/>
              </a:rPr>
              <a:t>What are we asking for?</a:t>
            </a:r>
            <a:endParaRPr lang="en-US" sz="2400">
              <a:solidFill>
                <a:schemeClr val="bg1"/>
              </a:solidFill>
              <a:latin typeface="Segoe UI" panose="020B0502040204020203" pitchFamily="34" charset="0"/>
              <a:cs typeface="Segoe UI" panose="020B0502040204020203" pitchFamily="34" charset="0"/>
            </a:endParaRPr>
          </a:p>
          <a:p>
            <a:endParaRPr lang="en-US"/>
          </a:p>
        </p:txBody>
      </p:sp>
      <p:sp>
        <p:nvSpPr>
          <p:cNvPr id="5" name="Rectangle 4">
            <a:extLst>
              <a:ext uri="{FF2B5EF4-FFF2-40B4-BE49-F238E27FC236}">
                <a16:creationId xmlns:a16="http://schemas.microsoft.com/office/drawing/2014/main" id="{EFB38961-A4A8-4C33-91A7-124765C0822E}"/>
              </a:ext>
            </a:extLst>
          </p:cNvPr>
          <p:cNvSpPr/>
          <p:nvPr/>
        </p:nvSpPr>
        <p:spPr>
          <a:xfrm>
            <a:off x="-1" y="0"/>
            <a:ext cx="9144000" cy="2238703"/>
          </a:xfrm>
          <a:prstGeom prst="rect">
            <a:avLst/>
          </a:prstGeom>
          <a:solidFill>
            <a:srgbClr val="36BD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9" descr="A picture containing text, light, traffic, lit&#10;&#10;Description automatically generated">
            <a:extLst>
              <a:ext uri="{FF2B5EF4-FFF2-40B4-BE49-F238E27FC236}">
                <a16:creationId xmlns:a16="http://schemas.microsoft.com/office/drawing/2014/main" id="{00698011-84D2-4E9C-945A-EBD22EF71A1B}"/>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2286475" y="456880"/>
            <a:ext cx="4571047" cy="1324942"/>
          </a:xfrm>
          <a:prstGeom prst="rect">
            <a:avLst/>
          </a:prstGeom>
        </p:spPr>
      </p:pic>
      <p:sp>
        <p:nvSpPr>
          <p:cNvPr id="6" name="Title 1">
            <a:extLst>
              <a:ext uri="{FF2B5EF4-FFF2-40B4-BE49-F238E27FC236}">
                <a16:creationId xmlns:a16="http://schemas.microsoft.com/office/drawing/2014/main" id="{22493C2E-AD63-4289-9BCA-A61E37A87DAD}"/>
              </a:ext>
            </a:extLst>
          </p:cNvPr>
          <p:cNvSpPr>
            <a:spLocks noGrp="1"/>
          </p:cNvSpPr>
          <p:nvPr>
            <p:ph type="ctrTitle"/>
          </p:nvPr>
        </p:nvSpPr>
        <p:spPr>
          <a:xfrm>
            <a:off x="685800" y="2365375"/>
            <a:ext cx="7772400" cy="2058988"/>
          </a:xfrm>
        </p:spPr>
        <p:txBody>
          <a:bodyPr/>
          <a:lstStyle/>
          <a:p>
            <a:r>
              <a:rPr lang="en-US">
                <a:solidFill>
                  <a:schemeClr val="bg1"/>
                </a:solidFill>
                <a:latin typeface="Segoe UI" panose="020B0502040204020203" pitchFamily="34" charset="0"/>
                <a:cs typeface="Segoe UI" panose="020B0502040204020203" pitchFamily="34" charset="0"/>
              </a:rPr>
              <a:t>Political Framing</a:t>
            </a:r>
          </a:p>
        </p:txBody>
      </p:sp>
    </p:spTree>
    <p:extLst>
      <p:ext uri="{BB962C8B-B14F-4D97-AF65-F5344CB8AC3E}">
        <p14:creationId xmlns:p14="http://schemas.microsoft.com/office/powerpoint/2010/main" val="8114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ea typeface="Calibri" panose="020F0502020204030204" pitchFamily="34" charset="0"/>
                <a:cs typeface="Segoe UI" panose="020B0502040204020203" pitchFamily="34" charset="0"/>
              </a:rPr>
              <a:t>Political Framing</a:t>
            </a:r>
          </a:p>
        </p:txBody>
      </p:sp>
      <p:graphicFrame>
        <p:nvGraphicFramePr>
          <p:cNvPr id="2" name="Diagram 1">
            <a:extLst>
              <a:ext uri="{FF2B5EF4-FFF2-40B4-BE49-F238E27FC236}">
                <a16:creationId xmlns:a16="http://schemas.microsoft.com/office/drawing/2014/main" id="{F4F739C1-15A7-B5ED-1DDC-BD5463C1AA08}"/>
              </a:ext>
            </a:extLst>
          </p:cNvPr>
          <p:cNvGraphicFramePr/>
          <p:nvPr>
            <p:extLst>
              <p:ext uri="{D42A27DB-BD31-4B8C-83A1-F6EECF244321}">
                <p14:modId xmlns:p14="http://schemas.microsoft.com/office/powerpoint/2010/main" val="1549172499"/>
              </p:ext>
            </p:extLst>
          </p:nvPr>
        </p:nvGraphicFramePr>
        <p:xfrm>
          <a:off x="522176" y="1597411"/>
          <a:ext cx="5832129" cy="43206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3275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panose="020B0502040204020203" pitchFamily="34" charset="0"/>
                <a:cs typeface="Segoe UI" panose="020B0502040204020203" pitchFamily="34" charset="0"/>
              </a:rPr>
              <a:t>Our legislative demands:</a:t>
            </a:r>
            <a:endParaRPr lang="en-US" sz="480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10" name="Diagram 9">
            <a:extLst>
              <a:ext uri="{FF2B5EF4-FFF2-40B4-BE49-F238E27FC236}">
                <a16:creationId xmlns:a16="http://schemas.microsoft.com/office/drawing/2014/main" id="{C312FF1F-8DAB-94FB-03ED-831FED8EE962}"/>
              </a:ext>
            </a:extLst>
          </p:cNvPr>
          <p:cNvGraphicFramePr/>
          <p:nvPr>
            <p:extLst>
              <p:ext uri="{D42A27DB-BD31-4B8C-83A1-F6EECF244321}">
                <p14:modId xmlns:p14="http://schemas.microsoft.com/office/powerpoint/2010/main" val="4032550327"/>
              </p:ext>
            </p:extLst>
          </p:nvPr>
        </p:nvGraphicFramePr>
        <p:xfrm>
          <a:off x="0" y="1468202"/>
          <a:ext cx="7323667" cy="48333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99443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2D2EA14C-0B33-4EEE-A451-369958435839}"/>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B35D1CDC-CB44-4344-AAED-F34B6AF5F8D9}"/>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63EB1638-5567-413D-9E8A-EF3D789749D4}"/>
              </a:ext>
            </a:extLst>
          </p:cNvPr>
          <p:cNvSpPr txBox="1">
            <a:spLocks/>
          </p:cNvSpPr>
          <p:nvPr/>
        </p:nvSpPr>
        <p:spPr>
          <a:xfrm>
            <a:off x="314960" y="327411"/>
            <a:ext cx="8178800" cy="5909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a:cs typeface="Segoe UI"/>
              </a:rPr>
              <a:t>Lobby Day Changes: March 24 </a:t>
            </a:r>
            <a:r>
              <a:rPr lang="en-US" sz="3600" dirty="0">
                <a:solidFill>
                  <a:schemeClr val="bg1"/>
                </a:solidFill>
                <a:latin typeface="Segoe UI"/>
                <a:cs typeface="Segoe UI"/>
              </a:rPr>
              <a:t>Rally</a:t>
            </a:r>
            <a:endParaRPr lang="en-US" sz="4800" dirty="0">
              <a:solidFill>
                <a:schemeClr val="bg1"/>
              </a:solidFill>
              <a:latin typeface="Segoe UI"/>
              <a:ea typeface="Calibri" panose="020F0502020204030204" pitchFamily="34" charset="0"/>
              <a:cs typeface="Segoe UI"/>
            </a:endParaRPr>
          </a:p>
        </p:txBody>
      </p:sp>
      <p:sp>
        <p:nvSpPr>
          <p:cNvPr id="4" name="TextBox 3">
            <a:extLst>
              <a:ext uri="{FF2B5EF4-FFF2-40B4-BE49-F238E27FC236}">
                <a16:creationId xmlns:a16="http://schemas.microsoft.com/office/drawing/2014/main" id="{9F321920-01E9-4679-99EE-76157F81ECC6}"/>
              </a:ext>
            </a:extLst>
          </p:cNvPr>
          <p:cNvSpPr txBox="1"/>
          <p:nvPr/>
        </p:nvSpPr>
        <p:spPr>
          <a:xfrm>
            <a:off x="179483" y="1519311"/>
            <a:ext cx="8324490" cy="58785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rgbClr val="222222"/>
                </a:solidFill>
                <a:latin typeface="Segoe UI"/>
                <a:ea typeface="Roboto"/>
                <a:cs typeface="Segoe UI"/>
              </a:rPr>
              <a:t>Lobby Day 2026 is going to look a little different this year, due to the length of session and the policy year focus.</a:t>
            </a:r>
            <a:endParaRPr lang="en-US" sz="2400">
              <a:solidFill>
                <a:srgbClr val="000000"/>
              </a:solidFill>
              <a:latin typeface="Segoe UI"/>
              <a:ea typeface="Calibri" panose="020F0502020204030204"/>
              <a:cs typeface="Segoe UI"/>
            </a:endParaRPr>
          </a:p>
          <a:p>
            <a:endParaRPr lang="en-US" sz="2400" dirty="0">
              <a:solidFill>
                <a:srgbClr val="222222"/>
              </a:solidFill>
              <a:latin typeface="Segoe UI"/>
              <a:ea typeface="Roboto"/>
              <a:cs typeface="Segoe UI"/>
            </a:endParaRPr>
          </a:p>
          <a:p>
            <a:endParaRPr lang="en-US" sz="2400" dirty="0">
              <a:solidFill>
                <a:srgbClr val="222222"/>
              </a:solidFill>
              <a:latin typeface="Segoe UI"/>
              <a:ea typeface="Roboto"/>
              <a:cs typeface="Segoe UI"/>
            </a:endParaRPr>
          </a:p>
          <a:p>
            <a:pPr marL="285750" indent="-285750">
              <a:buFont typeface="Arial"/>
              <a:buChar char="•"/>
            </a:pPr>
            <a:r>
              <a:rPr lang="en-US" sz="2400">
                <a:solidFill>
                  <a:srgbClr val="222222"/>
                </a:solidFill>
                <a:highlight>
                  <a:srgbClr val="FFFFFF"/>
                </a:highlight>
                <a:latin typeface="Segoe UI"/>
                <a:ea typeface="Roboto"/>
                <a:cs typeface="Segoe UI"/>
              </a:rPr>
              <a:t>We are holding an all-call </a:t>
            </a:r>
            <a:r>
              <a:rPr lang="en-US" sz="2400" b="1">
                <a:solidFill>
                  <a:srgbClr val="222222"/>
                </a:solidFill>
                <a:highlight>
                  <a:srgbClr val="FFFFFF"/>
                </a:highlight>
                <a:latin typeface="Segoe UI"/>
                <a:ea typeface="Roboto"/>
                <a:cs typeface="Segoe UI"/>
              </a:rPr>
              <a:t>MAPE Lobby Day Rally</a:t>
            </a:r>
            <a:r>
              <a:rPr lang="en-US" sz="2400">
                <a:solidFill>
                  <a:srgbClr val="222222"/>
                </a:solidFill>
                <a:highlight>
                  <a:srgbClr val="FFFFFF"/>
                </a:highlight>
                <a:latin typeface="Segoe UI"/>
                <a:ea typeface="Roboto"/>
                <a:cs typeface="Segoe UI"/>
              </a:rPr>
              <a:t> on March 24 at 12 p.m. on the Capitol Lawn</a:t>
            </a:r>
            <a:r>
              <a:rPr lang="en-US" sz="3600" dirty="0">
                <a:solidFill>
                  <a:srgbClr val="222222"/>
                </a:solidFill>
                <a:latin typeface="Segoe UI"/>
                <a:ea typeface="Roboto"/>
                <a:cs typeface="Segoe UI"/>
              </a:rPr>
              <a:t>  </a:t>
            </a:r>
            <a:endParaRPr lang="en-US" sz="3600">
              <a:solidFill>
                <a:srgbClr val="222222"/>
              </a:solidFill>
              <a:latin typeface="Segoe UI"/>
              <a:ea typeface="Calibri"/>
              <a:cs typeface="Segoe UI"/>
            </a:endParaRPr>
          </a:p>
          <a:p>
            <a:pPr marL="342900" indent="-342900">
              <a:buFont typeface="Arial"/>
              <a:buChar char="•"/>
            </a:pPr>
            <a:endParaRPr lang="en-US" sz="3600" dirty="0">
              <a:solidFill>
                <a:srgbClr val="222222"/>
              </a:solidFill>
              <a:latin typeface="Segoe UI"/>
              <a:ea typeface="Roboto"/>
              <a:cs typeface="Segoe UI"/>
            </a:endParaRPr>
          </a:p>
          <a:p>
            <a:pPr marL="285750" indent="-285750">
              <a:buFont typeface="Arial"/>
              <a:buChar char="•"/>
            </a:pPr>
            <a:r>
              <a:rPr lang="en-US" sz="2400">
                <a:solidFill>
                  <a:srgbClr val="222222"/>
                </a:solidFill>
                <a:highlight>
                  <a:srgbClr val="FFFFFF"/>
                </a:highlight>
                <a:latin typeface="Segoe UI"/>
                <a:ea typeface="Roboto"/>
                <a:cs typeface="Segoe UI"/>
              </a:rPr>
              <a:t>Since the rally is held over the lunch hour, MAPE Central will not cover lost time for the rally. </a:t>
            </a:r>
            <a:endParaRPr lang="en-US" sz="2400">
              <a:solidFill>
                <a:srgbClr val="000000"/>
              </a:solidFill>
              <a:latin typeface="Segoe UI"/>
              <a:ea typeface="Calibri" panose="020F0502020204030204"/>
              <a:cs typeface="Segoe UI"/>
            </a:endParaRPr>
          </a:p>
          <a:p>
            <a:pPr marL="285750" indent="-285750">
              <a:buFont typeface="Arial"/>
              <a:buChar char="•"/>
            </a:pPr>
            <a:endParaRPr lang="en-US" sz="2400" dirty="0">
              <a:solidFill>
                <a:srgbClr val="222222"/>
              </a:solidFill>
              <a:highlight>
                <a:srgbClr val="FFFFFF"/>
              </a:highlight>
              <a:latin typeface="Segoe UI"/>
              <a:ea typeface="Roboto"/>
              <a:cs typeface="Segoe UI"/>
            </a:endParaRPr>
          </a:p>
          <a:p>
            <a:pPr marL="285750" indent="-285750">
              <a:buFont typeface="Arial"/>
              <a:buChar char="•"/>
            </a:pPr>
            <a:r>
              <a:rPr lang="en-US" sz="2400">
                <a:solidFill>
                  <a:srgbClr val="222222"/>
                </a:solidFill>
                <a:highlight>
                  <a:srgbClr val="FFFFFF"/>
                </a:highlight>
                <a:latin typeface="Segoe UI"/>
                <a:ea typeface="Roboto"/>
                <a:cs typeface="Segoe UI"/>
              </a:rPr>
              <a:t>Locals can </a:t>
            </a:r>
            <a:r>
              <a:rPr lang="en-US" sz="2400" dirty="0">
                <a:solidFill>
                  <a:srgbClr val="222222"/>
                </a:solidFill>
                <a:highlight>
                  <a:srgbClr val="FFFFFF"/>
                </a:highlight>
                <a:latin typeface="Segoe UI"/>
                <a:ea typeface="Roboto"/>
                <a:cs typeface="Segoe UI"/>
              </a:rPr>
              <a:t>choose to include lost time funding for the Lobby Day Rally in their 2026 budgets. </a:t>
            </a:r>
            <a:endParaRPr lang="en-US" sz="2400">
              <a:latin typeface="Segoe UI"/>
              <a:ea typeface="Calibri"/>
              <a:cs typeface="Segoe UI"/>
            </a:endParaRPr>
          </a:p>
          <a:p>
            <a:endParaRPr lang="en-US" sz="1600" dirty="0">
              <a:solidFill>
                <a:srgbClr val="222222"/>
              </a:solidFill>
              <a:highlight>
                <a:srgbClr val="FFFFFF"/>
              </a:highlight>
              <a:latin typeface="Segoe UI"/>
              <a:ea typeface="Roboto"/>
              <a:cs typeface="Segoe UI"/>
            </a:endParaRPr>
          </a:p>
          <a:p>
            <a:endParaRPr lang="en-US" sz="2400" dirty="0">
              <a:solidFill>
                <a:srgbClr val="222222"/>
              </a:solidFill>
              <a:latin typeface="Segoe UI"/>
              <a:ea typeface="Roboto"/>
              <a:cs typeface="Segoe UI"/>
            </a:endParaRPr>
          </a:p>
          <a:p>
            <a:pPr algn="ctr"/>
            <a:endParaRPr lang="en-US" sz="2400" dirty="0">
              <a:latin typeface="Segoe UI"/>
              <a:ea typeface="Calibri" panose="020F0502020204030204"/>
              <a:cs typeface="Segoe UI"/>
            </a:endParaRPr>
          </a:p>
        </p:txBody>
      </p:sp>
    </p:spTree>
    <p:extLst>
      <p:ext uri="{BB962C8B-B14F-4D97-AF65-F5344CB8AC3E}">
        <p14:creationId xmlns:p14="http://schemas.microsoft.com/office/powerpoint/2010/main" val="3748611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908FE-721B-61B5-EE21-23FB819C2E5E}"/>
            </a:ext>
          </a:extLst>
        </p:cNvPr>
        <p:cNvGrpSpPr/>
        <p:nvPr/>
      </p:nvGrpSpPr>
      <p:grpSpPr>
        <a:xfrm>
          <a:off x="0" y="0"/>
          <a:ext cx="0" cy="0"/>
          <a:chOff x="0" y="0"/>
          <a:chExt cx="0" cy="0"/>
        </a:xfrm>
      </p:grpSpPr>
      <p:pic>
        <p:nvPicPr>
          <p:cNvPr id="7" name="Picture Placeholder 9" descr="A picture containing text, light, traffic, lit&#10;&#10;Description automatically generated">
            <a:extLst>
              <a:ext uri="{FF2B5EF4-FFF2-40B4-BE49-F238E27FC236}">
                <a16:creationId xmlns:a16="http://schemas.microsoft.com/office/drawing/2014/main" id="{AA16B53B-3C88-1DE6-5791-9147DBBB5301}"/>
              </a:ext>
            </a:extLst>
          </p:cNvPr>
          <p:cNvPicPr>
            <a:picLocks noChangeAspect="1"/>
          </p:cNvPicPr>
          <p:nvPr/>
        </p:nvPicPr>
        <p:blipFill>
          <a:blip r:embed="rId3" cstate="print">
            <a:extLst>
              <a:ext uri="{28A0092B-C50C-407E-A947-70E740481C1C}">
                <a14:useLocalDpi xmlns:a14="http://schemas.microsoft.com/office/drawing/2010/main" val="0"/>
              </a:ext>
            </a:extLst>
          </a:blip>
          <a:srcRect t="3465" b="3465"/>
          <a:stretch>
            <a:fillRect/>
          </a:stretch>
        </p:blipFill>
        <p:spPr>
          <a:xfrm>
            <a:off x="7010400" y="6029319"/>
            <a:ext cx="1898315" cy="550237"/>
          </a:xfrm>
          <a:prstGeom prst="rect">
            <a:avLst/>
          </a:prstGeom>
        </p:spPr>
      </p:pic>
      <p:sp>
        <p:nvSpPr>
          <p:cNvPr id="8" name="Rectangle 7">
            <a:extLst>
              <a:ext uri="{FF2B5EF4-FFF2-40B4-BE49-F238E27FC236}">
                <a16:creationId xmlns:a16="http://schemas.microsoft.com/office/drawing/2014/main" id="{59C0597C-C310-D72A-9C01-A343014A6E27}"/>
              </a:ext>
            </a:extLst>
          </p:cNvPr>
          <p:cNvSpPr/>
          <p:nvPr/>
        </p:nvSpPr>
        <p:spPr>
          <a:xfrm>
            <a:off x="0" y="0"/>
            <a:ext cx="9144000" cy="1270000"/>
          </a:xfrm>
          <a:prstGeom prst="rect">
            <a:avLst/>
          </a:prstGeom>
          <a:solidFill>
            <a:srgbClr val="134D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3">
            <a:extLst>
              <a:ext uri="{FF2B5EF4-FFF2-40B4-BE49-F238E27FC236}">
                <a16:creationId xmlns:a16="http://schemas.microsoft.com/office/drawing/2014/main" id="{D924295C-8F44-02F9-BCD3-9C1B30476DB6}"/>
              </a:ext>
            </a:extLst>
          </p:cNvPr>
          <p:cNvSpPr txBox="1">
            <a:spLocks/>
          </p:cNvSpPr>
          <p:nvPr/>
        </p:nvSpPr>
        <p:spPr>
          <a:xfrm>
            <a:off x="243073" y="173870"/>
            <a:ext cx="8178800" cy="1089529"/>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a:solidFill>
                  <a:schemeClr val="bg1"/>
                </a:solidFill>
                <a:latin typeface="Segoe UI"/>
                <a:cs typeface="Segoe UI"/>
              </a:rPr>
              <a:t>Lobby Day Changes: Visits with legislators</a:t>
            </a:r>
            <a:endParaRPr lang="en-US" sz="4800">
              <a:solidFill>
                <a:schemeClr val="bg1"/>
              </a:solidFill>
              <a:latin typeface="Segoe UI"/>
              <a:ea typeface="Calibri" panose="020F0502020204030204" pitchFamily="34" charset="0"/>
              <a:cs typeface="Segoe UI"/>
            </a:endParaRPr>
          </a:p>
        </p:txBody>
      </p:sp>
      <p:sp>
        <p:nvSpPr>
          <p:cNvPr id="4" name="TextBox 3">
            <a:extLst>
              <a:ext uri="{FF2B5EF4-FFF2-40B4-BE49-F238E27FC236}">
                <a16:creationId xmlns:a16="http://schemas.microsoft.com/office/drawing/2014/main" id="{EFD31BB9-04DB-EAB8-07FA-D6BEDB4062E9}"/>
              </a:ext>
            </a:extLst>
          </p:cNvPr>
          <p:cNvSpPr txBox="1"/>
          <p:nvPr/>
        </p:nvSpPr>
        <p:spPr>
          <a:xfrm>
            <a:off x="169715" y="1782011"/>
            <a:ext cx="8324490" cy="51090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rgbClr val="222222"/>
                </a:solidFill>
                <a:highlight>
                  <a:srgbClr val="FFFFFF"/>
                </a:highlight>
                <a:latin typeface="Segoe UI"/>
                <a:ea typeface="Roboto"/>
                <a:cs typeface="Segoe UI"/>
              </a:rPr>
              <a:t>Our </a:t>
            </a:r>
            <a:r>
              <a:rPr lang="en-US" sz="2400" b="1">
                <a:solidFill>
                  <a:srgbClr val="222222"/>
                </a:solidFill>
                <a:highlight>
                  <a:srgbClr val="FFFFFF"/>
                </a:highlight>
                <a:latin typeface="Segoe UI"/>
                <a:ea typeface="Roboto"/>
                <a:cs typeface="Segoe UI"/>
              </a:rPr>
              <a:t>MAPE Lobbying Your Legislators meetings</a:t>
            </a:r>
            <a:r>
              <a:rPr lang="en-US" sz="2400">
                <a:solidFill>
                  <a:srgbClr val="222222"/>
                </a:solidFill>
                <a:highlight>
                  <a:srgbClr val="FFFFFF"/>
                </a:highlight>
                <a:latin typeface="Segoe UI"/>
                <a:ea typeface="Roboto"/>
                <a:cs typeface="Segoe UI"/>
              </a:rPr>
              <a:t> are also looking a little different this year.</a:t>
            </a:r>
            <a:endParaRPr lang="en-US" sz="2400">
              <a:solidFill>
                <a:srgbClr val="000000"/>
              </a:solidFill>
              <a:latin typeface="Segoe UI"/>
              <a:ea typeface="Calibri" panose="020F0502020204030204"/>
              <a:cs typeface="Segoe UI"/>
            </a:endParaRPr>
          </a:p>
          <a:p>
            <a:endParaRPr lang="en-US" sz="2000" dirty="0">
              <a:solidFill>
                <a:srgbClr val="222222"/>
              </a:solidFill>
              <a:highlight>
                <a:srgbClr val="FFFFFF"/>
              </a:highlight>
              <a:latin typeface="Segoe UI"/>
              <a:ea typeface="Roboto"/>
              <a:cs typeface="Segoe UI"/>
            </a:endParaRPr>
          </a:p>
          <a:p>
            <a:r>
              <a:rPr lang="en-US" sz="2000" dirty="0">
                <a:solidFill>
                  <a:srgbClr val="222222"/>
                </a:solidFill>
                <a:highlight>
                  <a:srgbClr val="FFFFFF"/>
                </a:highlight>
                <a:latin typeface="Segoe UI"/>
                <a:ea typeface="Roboto"/>
                <a:cs typeface="Segoe UI"/>
              </a:rPr>
              <a:t>To focus on our legislative agenda and messaging on revenue, we will </a:t>
            </a:r>
            <a:r>
              <a:rPr lang="en-US" sz="2000">
                <a:solidFill>
                  <a:srgbClr val="222222"/>
                </a:solidFill>
                <a:highlight>
                  <a:srgbClr val="FFFFFF"/>
                </a:highlight>
                <a:latin typeface="Segoe UI"/>
                <a:ea typeface="Roboto"/>
                <a:cs typeface="Segoe UI"/>
              </a:rPr>
              <a:t>have smaller delegations</a:t>
            </a:r>
            <a:endParaRPr lang="en-US" sz="2000" dirty="0">
              <a:solidFill>
                <a:srgbClr val="000000"/>
              </a:solidFill>
              <a:latin typeface="Segoe UI"/>
              <a:ea typeface="Calibri"/>
              <a:cs typeface="Segoe UI"/>
            </a:endParaRPr>
          </a:p>
          <a:p>
            <a:pPr marL="342900" indent="-342900">
              <a:buFont typeface="Arial"/>
              <a:buChar char="•"/>
            </a:pPr>
            <a:r>
              <a:rPr lang="en-US" sz="2000">
                <a:solidFill>
                  <a:srgbClr val="222222"/>
                </a:solidFill>
                <a:highlight>
                  <a:srgbClr val="FFFFFF"/>
                </a:highlight>
                <a:latin typeface="Segoe UI"/>
                <a:ea typeface="Roboto"/>
                <a:cs typeface="Segoe UI"/>
              </a:rPr>
              <a:t>Up to five members per House district lobby visit</a:t>
            </a:r>
            <a:endParaRPr lang="en-US" sz="2000">
              <a:solidFill>
                <a:srgbClr val="000000"/>
              </a:solidFill>
              <a:latin typeface="Segoe UI"/>
              <a:ea typeface="Calibri"/>
              <a:cs typeface="Segoe UI"/>
            </a:endParaRPr>
          </a:p>
          <a:p>
            <a:pPr marL="342900" indent="-342900">
              <a:buFont typeface="Arial"/>
              <a:buChar char="•"/>
            </a:pPr>
            <a:r>
              <a:rPr lang="en-US" sz="2000">
                <a:solidFill>
                  <a:srgbClr val="222222"/>
                </a:solidFill>
                <a:highlight>
                  <a:srgbClr val="FFFFFF"/>
                </a:highlight>
                <a:latin typeface="Segoe UI"/>
                <a:ea typeface="Roboto"/>
                <a:cs typeface="Segoe UI"/>
              </a:rPr>
              <a:t>Up to 10 members for </a:t>
            </a:r>
            <a:r>
              <a:rPr lang="en-US" sz="2000" dirty="0">
                <a:solidFill>
                  <a:srgbClr val="222222"/>
                </a:solidFill>
                <a:highlight>
                  <a:srgbClr val="FFFFFF"/>
                </a:highlight>
                <a:latin typeface="Segoe UI"/>
                <a:ea typeface="Roboto"/>
                <a:cs typeface="Segoe UI"/>
              </a:rPr>
              <a:t>Senate District. </a:t>
            </a:r>
            <a:endParaRPr lang="en-US" sz="2000">
              <a:solidFill>
                <a:srgbClr val="000000"/>
              </a:solidFill>
              <a:latin typeface="Segoe UI"/>
              <a:ea typeface="Calibri"/>
              <a:cs typeface="Segoe UI"/>
            </a:endParaRPr>
          </a:p>
          <a:p>
            <a:endParaRPr lang="en-US" sz="2000" dirty="0">
              <a:solidFill>
                <a:srgbClr val="222222"/>
              </a:solidFill>
              <a:highlight>
                <a:srgbClr val="FFFFFF"/>
              </a:highlight>
              <a:latin typeface="Segoe UI"/>
              <a:ea typeface="Roboto"/>
              <a:cs typeface="Segoe UI"/>
            </a:endParaRPr>
          </a:p>
          <a:p>
            <a:r>
              <a:rPr lang="en-US" sz="2000">
                <a:solidFill>
                  <a:srgbClr val="222222"/>
                </a:solidFill>
                <a:highlight>
                  <a:srgbClr val="FFFFFF"/>
                </a:highlight>
                <a:latin typeface="Segoe UI"/>
                <a:ea typeface="Roboto"/>
                <a:cs typeface="Segoe UI"/>
              </a:rPr>
              <a:t>Lobby visits for districts in Greater Minnesota will take place on March 24.</a:t>
            </a:r>
            <a:endParaRPr lang="en-US" sz="2000">
              <a:solidFill>
                <a:srgbClr val="000000"/>
              </a:solidFill>
              <a:latin typeface="Segoe UI"/>
              <a:ea typeface="Calibri"/>
              <a:cs typeface="Segoe UI"/>
            </a:endParaRPr>
          </a:p>
          <a:p>
            <a:endParaRPr lang="en-US" sz="2000" dirty="0">
              <a:solidFill>
                <a:srgbClr val="222222"/>
              </a:solidFill>
              <a:highlight>
                <a:srgbClr val="FFFFFF"/>
              </a:highlight>
              <a:latin typeface="Segoe UI"/>
              <a:ea typeface="Roboto"/>
              <a:cs typeface="Segoe UI"/>
            </a:endParaRPr>
          </a:p>
          <a:p>
            <a:endParaRPr lang="en-US" sz="2000" dirty="0">
              <a:solidFill>
                <a:srgbClr val="000000"/>
              </a:solidFill>
              <a:latin typeface="Segoe UI"/>
              <a:ea typeface="Calibri"/>
              <a:cs typeface="Segoe UI"/>
            </a:endParaRPr>
          </a:p>
          <a:p>
            <a:r>
              <a:rPr lang="en-US" sz="2000">
                <a:solidFill>
                  <a:srgbClr val="222222"/>
                </a:solidFill>
                <a:highlight>
                  <a:srgbClr val="FFFFFF"/>
                </a:highlight>
                <a:latin typeface="Segoe UI"/>
                <a:ea typeface="Roboto"/>
                <a:cs typeface="Segoe UI"/>
              </a:rPr>
              <a:t>Lobby visits for districts in the Metro area will take place over a couple of weeks.</a:t>
            </a:r>
            <a:endParaRPr lang="en-US" sz="2000">
              <a:solidFill>
                <a:srgbClr val="000000"/>
              </a:solidFill>
              <a:latin typeface="Segoe UI"/>
              <a:ea typeface="Calibri"/>
              <a:cs typeface="Segoe UI"/>
            </a:endParaRPr>
          </a:p>
          <a:p>
            <a:endParaRPr lang="en-US" sz="2000" dirty="0">
              <a:solidFill>
                <a:srgbClr val="222222"/>
              </a:solidFill>
              <a:highlight>
                <a:srgbClr val="FFFFFF"/>
              </a:highlight>
              <a:latin typeface="Segoe UI"/>
              <a:ea typeface="Roboto"/>
              <a:cs typeface="Segoe UI"/>
            </a:endParaRPr>
          </a:p>
          <a:p>
            <a:endParaRPr lang="en-US" dirty="0">
              <a:solidFill>
                <a:srgbClr val="222222"/>
              </a:solidFill>
              <a:highlight>
                <a:srgbClr val="FFFFFF"/>
              </a:highlight>
              <a:latin typeface="Segoe UI"/>
              <a:ea typeface="Roboto"/>
              <a:cs typeface="Segoe UI"/>
            </a:endParaRPr>
          </a:p>
        </p:txBody>
      </p:sp>
    </p:spTree>
    <p:extLst>
      <p:ext uri="{BB962C8B-B14F-4D97-AF65-F5344CB8AC3E}">
        <p14:creationId xmlns:p14="http://schemas.microsoft.com/office/powerpoint/2010/main" val="10528610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A7DD0C2FD9F64498362A3CD2B04ACF5" ma:contentTypeVersion="8" ma:contentTypeDescription="Create a new document." ma:contentTypeScope="" ma:versionID="3854b9b05550198692f80adbc34ec8cd">
  <xsd:schema xmlns:xsd="http://www.w3.org/2001/XMLSchema" xmlns:xs="http://www.w3.org/2001/XMLSchema" xmlns:p="http://schemas.microsoft.com/office/2006/metadata/properties" xmlns:ns2="4c60d841-e442-4146-a9bc-8591deb2ef47" xmlns:ns3="0b2aee09-8954-417b-9fdf-b5d308700ac3" targetNamespace="http://schemas.microsoft.com/office/2006/metadata/properties" ma:root="true" ma:fieldsID="cb65debef061e64b1591d8ff7228c018" ns2:_="" ns3:_="">
    <xsd:import namespace="4c60d841-e442-4146-a9bc-8591deb2ef47"/>
    <xsd:import namespace="0b2aee09-8954-417b-9fdf-b5d308700ac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60d841-e442-4146-a9bc-8591deb2ef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2aee09-8954-417b-9fdf-b5d308700ac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79FCC2-EDFA-4F62-B99B-B72A00154B54}">
  <ds:schemaRefs>
    <ds:schemaRef ds:uri="http://schemas.microsoft.com/sharepoint/v3/contenttype/forms"/>
  </ds:schemaRefs>
</ds:datastoreItem>
</file>

<file path=customXml/itemProps2.xml><?xml version="1.0" encoding="utf-8"?>
<ds:datastoreItem xmlns:ds="http://schemas.openxmlformats.org/officeDocument/2006/customXml" ds:itemID="{DEFAB04B-3CF1-4876-A1E4-EDD11AC2D0E7}">
  <ds:schemaRefs>
    <ds:schemaRef ds:uri="http://purl.org/dc/elements/1.1/"/>
    <ds:schemaRef ds:uri="4c60d841-e442-4146-a9bc-8591deb2ef47"/>
    <ds:schemaRef ds:uri="http://schemas.openxmlformats.org/package/2006/metadata/core-properties"/>
    <ds:schemaRef ds:uri="http://schemas.microsoft.com/office/2006/metadata/properties"/>
    <ds:schemaRef ds:uri="http://www.w3.org/XML/1998/namespace"/>
    <ds:schemaRef ds:uri="0b2aee09-8954-417b-9fdf-b5d308700ac3"/>
    <ds:schemaRef ds:uri="http://schemas.microsoft.com/office/2006/documentManagement/types"/>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4CF0A80A-59EC-464D-89E5-F4C46442A9C5}">
  <ds:schemaRefs>
    <ds:schemaRef ds:uri="http://schemas.microsoft.com/office/2006/metadata/contentType"/>
    <ds:schemaRef ds:uri="http://schemas.microsoft.com/office/2006/metadata/properties/metaAttributes"/>
    <ds:schemaRef ds:uri="http://www.w3.org/2000/xmlns/"/>
    <ds:schemaRef ds:uri="http://www.w3.org/2001/XMLSchema"/>
    <ds:schemaRef ds:uri="4c60d841-e442-4146-a9bc-8591deb2ef47"/>
    <ds:schemaRef ds:uri="0b2aee09-8954-417b-9fdf-b5d308700ac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Quotable</Template>
  <TotalTime>0</TotalTime>
  <Words>1306</Words>
  <Application>Microsoft Macintosh PowerPoint</Application>
  <PresentationFormat>On-screen Show (4:3)</PresentationFormat>
  <Paragraphs>151</Paragraphs>
  <Slides>23</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Calibri Light</vt:lpstr>
      <vt:lpstr>Candara</vt:lpstr>
      <vt:lpstr>Franklin Gothic Book</vt:lpstr>
      <vt:lpstr>Montserrat</vt:lpstr>
      <vt:lpstr>Segoe UI</vt:lpstr>
      <vt:lpstr>Segoe UI Semibold</vt:lpstr>
      <vt:lpstr>Office Theme</vt:lpstr>
      <vt:lpstr>Lobby Day 2026!</vt:lpstr>
      <vt:lpstr>TITLE </vt:lpstr>
      <vt:lpstr>PowerPoint Presentation</vt:lpstr>
      <vt:lpstr>PowerPoint Presentation</vt:lpstr>
      <vt:lpstr>Political Framing</vt:lpstr>
      <vt:lpstr>PowerPoint Presentation</vt:lpstr>
      <vt:lpstr>PowerPoint Presentation</vt:lpstr>
      <vt:lpstr>PowerPoint Presentation</vt:lpstr>
      <vt:lpstr>PowerPoint Presentation</vt:lpstr>
      <vt:lpstr>PowerPoint Presentation</vt:lpstr>
      <vt:lpstr>PowerPoint Presentation</vt:lpstr>
      <vt:lpstr>Legislative Meeting</vt:lpstr>
      <vt:lpstr>PowerPoint Presentation</vt:lpstr>
      <vt:lpstr>TITLE </vt:lpstr>
      <vt:lpstr>TITLE </vt:lpstr>
      <vt:lpstr>TITLE </vt:lpstr>
      <vt:lpstr>TITLE </vt:lpstr>
      <vt:lpstr>PowerPoint Presentation</vt:lpstr>
      <vt:lpstr>TITLE </vt:lpstr>
      <vt:lpstr>TITLE </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Cynthia Isaacson</dc:creator>
  <cp:lastModifiedBy>Cynthia Isaacson</cp:lastModifiedBy>
  <cp:revision>137</cp:revision>
  <dcterms:created xsi:type="dcterms:W3CDTF">2022-01-27T16:02:42Z</dcterms:created>
  <dcterms:modified xsi:type="dcterms:W3CDTF">2026-02-27T03:49:06Z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0x010100FA7DD0C2FD9F64498362A3CD2B04ACF5</vt:lpwstr>
  </property>
</Properties>
</file>