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7" r:id="rId2"/>
    <p:sldId id="258" r:id="rId3"/>
    <p:sldId id="280" r:id="rId4"/>
    <p:sldId id="299" r:id="rId5"/>
    <p:sldId id="300" r:id="rId6"/>
    <p:sldId id="293" r:id="rId7"/>
    <p:sldId id="296" r:id="rId8"/>
    <p:sldId id="294" r:id="rId9"/>
    <p:sldId id="301" r:id="rId10"/>
    <p:sldId id="263" r:id="rId11"/>
    <p:sldId id="297" r:id="rId12"/>
    <p:sldId id="302" r:id="rId13"/>
    <p:sldId id="303"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DC7"/>
    <a:srgbClr val="97002E"/>
    <a:srgbClr val="134D8C"/>
    <a:srgbClr val="36BDEE"/>
    <a:srgbClr val="B132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0" autoAdjust="0"/>
    <p:restoredTop sz="93655" autoAdjust="0"/>
  </p:normalViewPr>
  <p:slideViewPr>
    <p:cSldViewPr snapToGrid="0">
      <p:cViewPr varScale="1">
        <p:scale>
          <a:sx n="107" d="100"/>
          <a:sy n="107" d="100"/>
        </p:scale>
        <p:origin x="1482" y="7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1" d="100"/>
          <a:sy n="61" d="100"/>
        </p:scale>
        <p:origin x="270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6AD482-C6F9-437E-95BB-5723005736C3}" type="datetimeFigureOut">
              <a:rPr lang="en-US" smtClean="0"/>
              <a:t>11/6/2023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BBBD1A-D657-47BB-AD74-9EBF44E01C0D}" type="slidenum">
              <a:rPr lang="en-US" smtClean="0"/>
              <a:t>‹#›</a:t>
            </a:fld>
            <a:endParaRPr lang="en-US"/>
          </a:p>
        </p:txBody>
      </p:sp>
    </p:spTree>
    <p:extLst>
      <p:ext uri="{BB962C8B-B14F-4D97-AF65-F5344CB8AC3E}">
        <p14:creationId xmlns:p14="http://schemas.microsoft.com/office/powerpoint/2010/main" val="4046070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BBBD1A-D657-47BB-AD74-9EBF44E01C0D}" type="slidenum">
              <a:rPr lang="en-US" smtClean="0"/>
              <a:t>2</a:t>
            </a:fld>
            <a:endParaRPr lang="en-US"/>
          </a:p>
        </p:txBody>
      </p:sp>
    </p:spTree>
    <p:extLst>
      <p:ext uri="{BB962C8B-B14F-4D97-AF65-F5344CB8AC3E}">
        <p14:creationId xmlns:p14="http://schemas.microsoft.com/office/powerpoint/2010/main" val="2120625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Delegates vote on the Budget and Resolutions</a:t>
            </a:r>
          </a:p>
        </p:txBody>
      </p:sp>
      <p:sp>
        <p:nvSpPr>
          <p:cNvPr id="4" name="Slide Number Placeholder 3"/>
          <p:cNvSpPr>
            <a:spLocks noGrp="1"/>
          </p:cNvSpPr>
          <p:nvPr>
            <p:ph type="sldNum" sz="quarter" idx="5"/>
          </p:nvPr>
        </p:nvSpPr>
        <p:spPr/>
        <p:txBody>
          <a:bodyPr/>
          <a:lstStyle/>
          <a:p>
            <a:fld id="{DBBBBD1A-D657-47BB-AD74-9EBF44E01C0D}" type="slidenum">
              <a:rPr lang="en-US" smtClean="0"/>
              <a:t>12</a:t>
            </a:fld>
            <a:endParaRPr lang="en-US"/>
          </a:p>
        </p:txBody>
      </p:sp>
    </p:spTree>
    <p:extLst>
      <p:ext uri="{BB962C8B-B14F-4D97-AF65-F5344CB8AC3E}">
        <p14:creationId xmlns:p14="http://schemas.microsoft.com/office/powerpoint/2010/main" val="3589769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Delegates vote on the Budget and Resolutions</a:t>
            </a:r>
          </a:p>
        </p:txBody>
      </p:sp>
      <p:sp>
        <p:nvSpPr>
          <p:cNvPr id="4" name="Slide Number Placeholder 3"/>
          <p:cNvSpPr>
            <a:spLocks noGrp="1"/>
          </p:cNvSpPr>
          <p:nvPr>
            <p:ph type="sldNum" sz="quarter" idx="5"/>
          </p:nvPr>
        </p:nvSpPr>
        <p:spPr/>
        <p:txBody>
          <a:bodyPr/>
          <a:lstStyle/>
          <a:p>
            <a:fld id="{DBBBBD1A-D657-47BB-AD74-9EBF44E01C0D}" type="slidenum">
              <a:rPr lang="en-US" smtClean="0"/>
              <a:t>13</a:t>
            </a:fld>
            <a:endParaRPr lang="en-US"/>
          </a:p>
        </p:txBody>
      </p:sp>
    </p:spTree>
    <p:extLst>
      <p:ext uri="{BB962C8B-B14F-4D97-AF65-F5344CB8AC3E}">
        <p14:creationId xmlns:p14="http://schemas.microsoft.com/office/powerpoint/2010/main" val="1169549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Delegates vote on the Budget and Resolutions.  Here today to share what is going on garner feedback to consider in my vote.</a:t>
            </a:r>
          </a:p>
        </p:txBody>
      </p:sp>
      <p:sp>
        <p:nvSpPr>
          <p:cNvPr id="4" name="Slide Number Placeholder 3"/>
          <p:cNvSpPr>
            <a:spLocks noGrp="1"/>
          </p:cNvSpPr>
          <p:nvPr>
            <p:ph type="sldNum" sz="quarter" idx="5"/>
          </p:nvPr>
        </p:nvSpPr>
        <p:spPr/>
        <p:txBody>
          <a:bodyPr/>
          <a:lstStyle/>
          <a:p>
            <a:fld id="{DBBBBD1A-D657-47BB-AD74-9EBF44E01C0D}" type="slidenum">
              <a:rPr lang="en-US" smtClean="0"/>
              <a:t>3</a:t>
            </a:fld>
            <a:endParaRPr lang="en-US"/>
          </a:p>
        </p:txBody>
      </p:sp>
    </p:spTree>
    <p:extLst>
      <p:ext uri="{BB962C8B-B14F-4D97-AF65-F5344CB8AC3E}">
        <p14:creationId xmlns:p14="http://schemas.microsoft.com/office/powerpoint/2010/main" val="2892118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Delegates vote on the Budget and Resolutions.  Here today to share what is going on garner feedback to consider in my vote.</a:t>
            </a:r>
          </a:p>
        </p:txBody>
      </p:sp>
      <p:sp>
        <p:nvSpPr>
          <p:cNvPr id="4" name="Slide Number Placeholder 3"/>
          <p:cNvSpPr>
            <a:spLocks noGrp="1"/>
          </p:cNvSpPr>
          <p:nvPr>
            <p:ph type="sldNum" sz="quarter" idx="5"/>
          </p:nvPr>
        </p:nvSpPr>
        <p:spPr/>
        <p:txBody>
          <a:bodyPr/>
          <a:lstStyle/>
          <a:p>
            <a:fld id="{DBBBBD1A-D657-47BB-AD74-9EBF44E01C0D}" type="slidenum">
              <a:rPr lang="en-US" smtClean="0"/>
              <a:t>4</a:t>
            </a:fld>
            <a:endParaRPr lang="en-US"/>
          </a:p>
        </p:txBody>
      </p:sp>
    </p:spTree>
    <p:extLst>
      <p:ext uri="{BB962C8B-B14F-4D97-AF65-F5344CB8AC3E}">
        <p14:creationId xmlns:p14="http://schemas.microsoft.com/office/powerpoint/2010/main" val="3287655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Delegates vote on the Budget and Resolutions</a:t>
            </a:r>
          </a:p>
        </p:txBody>
      </p:sp>
      <p:sp>
        <p:nvSpPr>
          <p:cNvPr id="4" name="Slide Number Placeholder 3"/>
          <p:cNvSpPr>
            <a:spLocks noGrp="1"/>
          </p:cNvSpPr>
          <p:nvPr>
            <p:ph type="sldNum" sz="quarter" idx="5"/>
          </p:nvPr>
        </p:nvSpPr>
        <p:spPr/>
        <p:txBody>
          <a:bodyPr/>
          <a:lstStyle/>
          <a:p>
            <a:fld id="{DBBBBD1A-D657-47BB-AD74-9EBF44E01C0D}" type="slidenum">
              <a:rPr lang="en-US" smtClean="0"/>
              <a:t>5</a:t>
            </a:fld>
            <a:endParaRPr lang="en-US"/>
          </a:p>
        </p:txBody>
      </p:sp>
    </p:spTree>
    <p:extLst>
      <p:ext uri="{BB962C8B-B14F-4D97-AF65-F5344CB8AC3E}">
        <p14:creationId xmlns:p14="http://schemas.microsoft.com/office/powerpoint/2010/main" val="3745316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Delegates vote on the Budget and Resolutions</a:t>
            </a:r>
          </a:p>
        </p:txBody>
      </p:sp>
      <p:sp>
        <p:nvSpPr>
          <p:cNvPr id="4" name="Slide Number Placeholder 3"/>
          <p:cNvSpPr>
            <a:spLocks noGrp="1"/>
          </p:cNvSpPr>
          <p:nvPr>
            <p:ph type="sldNum" sz="quarter" idx="5"/>
          </p:nvPr>
        </p:nvSpPr>
        <p:spPr/>
        <p:txBody>
          <a:bodyPr/>
          <a:lstStyle/>
          <a:p>
            <a:fld id="{DBBBBD1A-D657-47BB-AD74-9EBF44E01C0D}" type="slidenum">
              <a:rPr lang="en-US" smtClean="0"/>
              <a:t>6</a:t>
            </a:fld>
            <a:endParaRPr lang="en-US"/>
          </a:p>
        </p:txBody>
      </p:sp>
    </p:spTree>
    <p:extLst>
      <p:ext uri="{BB962C8B-B14F-4D97-AF65-F5344CB8AC3E}">
        <p14:creationId xmlns:p14="http://schemas.microsoft.com/office/powerpoint/2010/main" val="1757731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Delegates vote on the Budget and Resolutions</a:t>
            </a:r>
          </a:p>
        </p:txBody>
      </p:sp>
      <p:sp>
        <p:nvSpPr>
          <p:cNvPr id="4" name="Slide Number Placeholder 3"/>
          <p:cNvSpPr>
            <a:spLocks noGrp="1"/>
          </p:cNvSpPr>
          <p:nvPr>
            <p:ph type="sldNum" sz="quarter" idx="5"/>
          </p:nvPr>
        </p:nvSpPr>
        <p:spPr/>
        <p:txBody>
          <a:bodyPr/>
          <a:lstStyle/>
          <a:p>
            <a:fld id="{DBBBBD1A-D657-47BB-AD74-9EBF44E01C0D}" type="slidenum">
              <a:rPr lang="en-US" smtClean="0"/>
              <a:t>7</a:t>
            </a:fld>
            <a:endParaRPr lang="en-US"/>
          </a:p>
        </p:txBody>
      </p:sp>
    </p:spTree>
    <p:extLst>
      <p:ext uri="{BB962C8B-B14F-4D97-AF65-F5344CB8AC3E}">
        <p14:creationId xmlns:p14="http://schemas.microsoft.com/office/powerpoint/2010/main" val="4118438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Delegates vote on the Budget and Resolutions</a:t>
            </a:r>
          </a:p>
        </p:txBody>
      </p:sp>
      <p:sp>
        <p:nvSpPr>
          <p:cNvPr id="4" name="Slide Number Placeholder 3"/>
          <p:cNvSpPr>
            <a:spLocks noGrp="1"/>
          </p:cNvSpPr>
          <p:nvPr>
            <p:ph type="sldNum" sz="quarter" idx="5"/>
          </p:nvPr>
        </p:nvSpPr>
        <p:spPr/>
        <p:txBody>
          <a:bodyPr/>
          <a:lstStyle/>
          <a:p>
            <a:fld id="{DBBBBD1A-D657-47BB-AD74-9EBF44E01C0D}" type="slidenum">
              <a:rPr lang="en-US" smtClean="0"/>
              <a:t>8</a:t>
            </a:fld>
            <a:endParaRPr lang="en-US"/>
          </a:p>
        </p:txBody>
      </p:sp>
    </p:spTree>
    <p:extLst>
      <p:ext uri="{BB962C8B-B14F-4D97-AF65-F5344CB8AC3E}">
        <p14:creationId xmlns:p14="http://schemas.microsoft.com/office/powerpoint/2010/main" val="2151158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Delegates vote on the Budget and Resolutions</a:t>
            </a:r>
          </a:p>
        </p:txBody>
      </p:sp>
      <p:sp>
        <p:nvSpPr>
          <p:cNvPr id="4" name="Slide Number Placeholder 3"/>
          <p:cNvSpPr>
            <a:spLocks noGrp="1"/>
          </p:cNvSpPr>
          <p:nvPr>
            <p:ph type="sldNum" sz="quarter" idx="5"/>
          </p:nvPr>
        </p:nvSpPr>
        <p:spPr/>
        <p:txBody>
          <a:bodyPr/>
          <a:lstStyle/>
          <a:p>
            <a:fld id="{DBBBBD1A-D657-47BB-AD74-9EBF44E01C0D}" type="slidenum">
              <a:rPr lang="en-US" smtClean="0"/>
              <a:t>9</a:t>
            </a:fld>
            <a:endParaRPr lang="en-US"/>
          </a:p>
        </p:txBody>
      </p:sp>
    </p:spTree>
    <p:extLst>
      <p:ext uri="{BB962C8B-B14F-4D97-AF65-F5344CB8AC3E}">
        <p14:creationId xmlns:p14="http://schemas.microsoft.com/office/powerpoint/2010/main" val="1143987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Delegates vote on the Budget and Resolutions</a:t>
            </a:r>
          </a:p>
        </p:txBody>
      </p:sp>
      <p:sp>
        <p:nvSpPr>
          <p:cNvPr id="4" name="Slide Number Placeholder 3"/>
          <p:cNvSpPr>
            <a:spLocks noGrp="1"/>
          </p:cNvSpPr>
          <p:nvPr>
            <p:ph type="sldNum" sz="quarter" idx="5"/>
          </p:nvPr>
        </p:nvSpPr>
        <p:spPr/>
        <p:txBody>
          <a:bodyPr/>
          <a:lstStyle/>
          <a:p>
            <a:fld id="{DBBBBD1A-D657-47BB-AD74-9EBF44E01C0D}" type="slidenum">
              <a:rPr lang="en-US" smtClean="0"/>
              <a:t>11</a:t>
            </a:fld>
            <a:endParaRPr lang="en-US"/>
          </a:p>
        </p:txBody>
      </p:sp>
    </p:spTree>
    <p:extLst>
      <p:ext uri="{BB962C8B-B14F-4D97-AF65-F5344CB8AC3E}">
        <p14:creationId xmlns:p14="http://schemas.microsoft.com/office/powerpoint/2010/main" val="3562600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3EC891E-326B-4CAA-9C8E-091B0170D94F}"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9671F-B5A1-4226-A213-6725CDF393BC}" type="slidenum">
              <a:rPr lang="en-US" smtClean="0"/>
              <a:t>‹#›</a:t>
            </a:fld>
            <a:endParaRPr lang="en-US"/>
          </a:p>
        </p:txBody>
      </p:sp>
    </p:spTree>
    <p:extLst>
      <p:ext uri="{BB962C8B-B14F-4D97-AF65-F5344CB8AC3E}">
        <p14:creationId xmlns:p14="http://schemas.microsoft.com/office/powerpoint/2010/main" val="2673980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EC891E-326B-4CAA-9C8E-091B0170D94F}"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9671F-B5A1-4226-A213-6725CDF393BC}" type="slidenum">
              <a:rPr lang="en-US" smtClean="0"/>
              <a:t>‹#›</a:t>
            </a:fld>
            <a:endParaRPr lang="en-US"/>
          </a:p>
        </p:txBody>
      </p:sp>
    </p:spTree>
    <p:extLst>
      <p:ext uri="{BB962C8B-B14F-4D97-AF65-F5344CB8AC3E}">
        <p14:creationId xmlns:p14="http://schemas.microsoft.com/office/powerpoint/2010/main" val="2571762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EC891E-326B-4CAA-9C8E-091B0170D94F}"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9671F-B5A1-4226-A213-6725CDF393BC}" type="slidenum">
              <a:rPr lang="en-US" smtClean="0"/>
              <a:t>‹#›</a:t>
            </a:fld>
            <a:endParaRPr lang="en-US"/>
          </a:p>
        </p:txBody>
      </p:sp>
    </p:spTree>
    <p:extLst>
      <p:ext uri="{BB962C8B-B14F-4D97-AF65-F5344CB8AC3E}">
        <p14:creationId xmlns:p14="http://schemas.microsoft.com/office/powerpoint/2010/main" val="1122234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EC891E-326B-4CAA-9C8E-091B0170D94F}"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9671F-B5A1-4226-A213-6725CDF393BC}" type="slidenum">
              <a:rPr lang="en-US" smtClean="0"/>
              <a:t>‹#›</a:t>
            </a:fld>
            <a:endParaRPr lang="en-US"/>
          </a:p>
        </p:txBody>
      </p:sp>
    </p:spTree>
    <p:extLst>
      <p:ext uri="{BB962C8B-B14F-4D97-AF65-F5344CB8AC3E}">
        <p14:creationId xmlns:p14="http://schemas.microsoft.com/office/powerpoint/2010/main" val="3835346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EC891E-326B-4CAA-9C8E-091B0170D94F}"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9671F-B5A1-4226-A213-6725CDF393BC}" type="slidenum">
              <a:rPr lang="en-US" smtClean="0"/>
              <a:t>‹#›</a:t>
            </a:fld>
            <a:endParaRPr lang="en-US"/>
          </a:p>
        </p:txBody>
      </p:sp>
    </p:spTree>
    <p:extLst>
      <p:ext uri="{BB962C8B-B14F-4D97-AF65-F5344CB8AC3E}">
        <p14:creationId xmlns:p14="http://schemas.microsoft.com/office/powerpoint/2010/main" val="3212128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EC891E-326B-4CAA-9C8E-091B0170D94F}" type="datetimeFigureOut">
              <a:rPr lang="en-US" smtClean="0"/>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9671F-B5A1-4226-A213-6725CDF393BC}" type="slidenum">
              <a:rPr lang="en-US" smtClean="0"/>
              <a:t>‹#›</a:t>
            </a:fld>
            <a:endParaRPr lang="en-US"/>
          </a:p>
        </p:txBody>
      </p:sp>
    </p:spTree>
    <p:extLst>
      <p:ext uri="{BB962C8B-B14F-4D97-AF65-F5344CB8AC3E}">
        <p14:creationId xmlns:p14="http://schemas.microsoft.com/office/powerpoint/2010/main" val="4255824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EC891E-326B-4CAA-9C8E-091B0170D94F}" type="datetimeFigureOut">
              <a:rPr lang="en-US" smtClean="0"/>
              <a:t>11/6/2023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09671F-B5A1-4226-A213-6725CDF393BC}" type="slidenum">
              <a:rPr lang="en-US" smtClean="0"/>
              <a:t>‹#›</a:t>
            </a:fld>
            <a:endParaRPr lang="en-US"/>
          </a:p>
        </p:txBody>
      </p:sp>
    </p:spTree>
    <p:extLst>
      <p:ext uri="{BB962C8B-B14F-4D97-AF65-F5344CB8AC3E}">
        <p14:creationId xmlns:p14="http://schemas.microsoft.com/office/powerpoint/2010/main" val="2738709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3EC891E-326B-4CAA-9C8E-091B0170D94F}" type="datetimeFigureOut">
              <a:rPr lang="en-US" smtClean="0"/>
              <a:t>11/6/2023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09671F-B5A1-4226-A213-6725CDF393BC}" type="slidenum">
              <a:rPr lang="en-US" smtClean="0"/>
              <a:t>‹#›</a:t>
            </a:fld>
            <a:endParaRPr lang="en-US"/>
          </a:p>
        </p:txBody>
      </p:sp>
    </p:spTree>
    <p:extLst>
      <p:ext uri="{BB962C8B-B14F-4D97-AF65-F5344CB8AC3E}">
        <p14:creationId xmlns:p14="http://schemas.microsoft.com/office/powerpoint/2010/main" val="3516925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EC891E-326B-4CAA-9C8E-091B0170D94F}" type="datetimeFigureOut">
              <a:rPr lang="en-US" smtClean="0"/>
              <a:t>11/6/2023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09671F-B5A1-4226-A213-6725CDF393BC}" type="slidenum">
              <a:rPr lang="en-US" smtClean="0"/>
              <a:t>‹#›</a:t>
            </a:fld>
            <a:endParaRPr lang="en-US"/>
          </a:p>
        </p:txBody>
      </p:sp>
    </p:spTree>
    <p:extLst>
      <p:ext uri="{BB962C8B-B14F-4D97-AF65-F5344CB8AC3E}">
        <p14:creationId xmlns:p14="http://schemas.microsoft.com/office/powerpoint/2010/main" val="33882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3EC891E-326B-4CAA-9C8E-091B0170D94F}" type="datetimeFigureOut">
              <a:rPr lang="en-US" smtClean="0"/>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9671F-B5A1-4226-A213-6725CDF393BC}" type="slidenum">
              <a:rPr lang="en-US" smtClean="0"/>
              <a:t>‹#›</a:t>
            </a:fld>
            <a:endParaRPr lang="en-US"/>
          </a:p>
        </p:txBody>
      </p:sp>
    </p:spTree>
    <p:extLst>
      <p:ext uri="{BB962C8B-B14F-4D97-AF65-F5344CB8AC3E}">
        <p14:creationId xmlns:p14="http://schemas.microsoft.com/office/powerpoint/2010/main" val="2589461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3EC891E-326B-4CAA-9C8E-091B0170D94F}" type="datetimeFigureOut">
              <a:rPr lang="en-US" smtClean="0"/>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9671F-B5A1-4226-A213-6725CDF393BC}" type="slidenum">
              <a:rPr lang="en-US" smtClean="0"/>
              <a:t>‹#›</a:t>
            </a:fld>
            <a:endParaRPr lang="en-US"/>
          </a:p>
        </p:txBody>
      </p:sp>
    </p:spTree>
    <p:extLst>
      <p:ext uri="{BB962C8B-B14F-4D97-AF65-F5344CB8AC3E}">
        <p14:creationId xmlns:p14="http://schemas.microsoft.com/office/powerpoint/2010/main" val="1584366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EC891E-326B-4CAA-9C8E-091B0170D94F}" type="datetimeFigureOut">
              <a:rPr lang="en-US" smtClean="0"/>
              <a:t>11/6/2023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09671F-B5A1-4226-A213-6725CDF393BC}" type="slidenum">
              <a:rPr lang="en-US" smtClean="0"/>
              <a:t>‹#›</a:t>
            </a:fld>
            <a:endParaRPr lang="en-US"/>
          </a:p>
        </p:txBody>
      </p:sp>
    </p:spTree>
    <p:extLst>
      <p:ext uri="{BB962C8B-B14F-4D97-AF65-F5344CB8AC3E}">
        <p14:creationId xmlns:p14="http://schemas.microsoft.com/office/powerpoint/2010/main" val="37619901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34D8C"/>
        </a:solidFill>
        <a:effectLst/>
      </p:bgPr>
    </p:bg>
    <p:spTree>
      <p:nvGrpSpPr>
        <p:cNvPr id="1" name=""/>
        <p:cNvGrpSpPr/>
        <p:nvPr/>
      </p:nvGrpSpPr>
      <p:grpSpPr>
        <a:xfrm>
          <a:off x="0" y="0"/>
          <a:ext cx="0" cy="0"/>
          <a:chOff x="0" y="0"/>
          <a:chExt cx="0" cy="0"/>
        </a:xfrm>
      </p:grpSpPr>
      <p:pic>
        <p:nvPicPr>
          <p:cNvPr id="9" name="Picture 8" descr="Logo&#10;&#10;Description automatically generated">
            <a:extLst>
              <a:ext uri="{FF2B5EF4-FFF2-40B4-BE49-F238E27FC236}">
                <a16:creationId xmlns:a16="http://schemas.microsoft.com/office/drawing/2014/main" id="{FA3CDC7C-B989-4E29-B58D-6C8DEE8F413E}"/>
              </a:ext>
            </a:extLst>
          </p:cNvPr>
          <p:cNvPicPr>
            <a:picLocks noChangeAspect="1"/>
          </p:cNvPicPr>
          <p:nvPr/>
        </p:nvPicPr>
        <p:blipFill rotWithShape="1">
          <a:blip r:embed="rId2">
            <a:extLst>
              <a:ext uri="{28A0092B-C50C-407E-A947-70E740481C1C}">
                <a14:useLocalDpi xmlns:a14="http://schemas.microsoft.com/office/drawing/2010/main" val="0"/>
              </a:ext>
            </a:extLst>
          </a:blip>
          <a:srcRect t="59650" r="5776"/>
          <a:stretch/>
        </p:blipFill>
        <p:spPr>
          <a:xfrm>
            <a:off x="1271788" y="615492"/>
            <a:ext cx="6015394" cy="2576028"/>
          </a:xfrm>
          <a:prstGeom prst="rect">
            <a:avLst/>
          </a:prstGeom>
        </p:spPr>
      </p:pic>
      <p:sp>
        <p:nvSpPr>
          <p:cNvPr id="4" name="Title 3">
            <a:extLst>
              <a:ext uri="{FF2B5EF4-FFF2-40B4-BE49-F238E27FC236}">
                <a16:creationId xmlns:a16="http://schemas.microsoft.com/office/drawing/2014/main" id="{212BEE91-41B1-6739-9F3A-9037173BD57E}"/>
              </a:ext>
            </a:extLst>
          </p:cNvPr>
          <p:cNvSpPr>
            <a:spLocks noGrp="1"/>
          </p:cNvSpPr>
          <p:nvPr>
            <p:ph type="ctrTitle"/>
          </p:nvPr>
        </p:nvSpPr>
        <p:spPr>
          <a:xfrm>
            <a:off x="685800" y="3305123"/>
            <a:ext cx="7772400" cy="1482029"/>
          </a:xfrm>
        </p:spPr>
        <p:txBody>
          <a:bodyPr>
            <a:normAutofit fontScale="90000"/>
          </a:bodyPr>
          <a:lstStyle/>
          <a:p>
            <a:r>
              <a:rPr lang="en-US" b="1" dirty="0">
                <a:solidFill>
                  <a:schemeClr val="bg1"/>
                </a:solidFill>
              </a:rPr>
              <a:t>Delegate Assembly 2023</a:t>
            </a:r>
            <a:br>
              <a:rPr lang="en-US" b="1" dirty="0">
                <a:solidFill>
                  <a:schemeClr val="bg1"/>
                </a:solidFill>
              </a:rPr>
            </a:br>
            <a:r>
              <a:rPr lang="en-US" sz="4000" b="1" dirty="0">
                <a:solidFill>
                  <a:schemeClr val="bg1"/>
                </a:solidFill>
              </a:rPr>
              <a:t>October 27-28</a:t>
            </a:r>
            <a:br>
              <a:rPr lang="en-US" sz="4000" b="1" dirty="0">
                <a:solidFill>
                  <a:schemeClr val="bg1"/>
                </a:solidFill>
              </a:rPr>
            </a:br>
            <a:r>
              <a:rPr lang="en-US" sz="4000" b="1" dirty="0">
                <a:solidFill>
                  <a:schemeClr val="bg1"/>
                </a:solidFill>
              </a:rPr>
              <a:t>Recap</a:t>
            </a:r>
            <a:endParaRPr lang="en-US" b="1" dirty="0">
              <a:solidFill>
                <a:schemeClr val="bg1"/>
              </a:solidFill>
            </a:endParaRPr>
          </a:p>
        </p:txBody>
      </p:sp>
    </p:spTree>
    <p:extLst>
      <p:ext uri="{BB962C8B-B14F-4D97-AF65-F5344CB8AC3E}">
        <p14:creationId xmlns:p14="http://schemas.microsoft.com/office/powerpoint/2010/main" val="2775532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34D8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0002E-75FF-4EFB-A8F2-2920CFD23841}"/>
              </a:ext>
            </a:extLst>
          </p:cNvPr>
          <p:cNvSpPr>
            <a:spLocks noGrp="1"/>
          </p:cNvSpPr>
          <p:nvPr>
            <p:ph type="ctrTitle"/>
          </p:nvPr>
        </p:nvSpPr>
        <p:spPr>
          <a:xfrm>
            <a:off x="589931" y="3796145"/>
            <a:ext cx="7772400" cy="1544608"/>
          </a:xfrm>
        </p:spPr>
        <p:txBody>
          <a:bodyPr>
            <a:normAutofit fontScale="90000"/>
          </a:bodyPr>
          <a:lstStyle/>
          <a:p>
            <a:r>
              <a:rPr lang="en-US" dirty="0">
                <a:solidFill>
                  <a:schemeClr val="bg1"/>
                </a:solidFill>
                <a:latin typeface="Segoe UI Semibold" panose="020B0702040204020203" pitchFamily="34" charset="0"/>
                <a:cs typeface="Segoe UI Semibold" panose="020B0702040204020203" pitchFamily="34" charset="0"/>
              </a:rPr>
              <a:t>The state works because we do!</a:t>
            </a:r>
          </a:p>
        </p:txBody>
      </p:sp>
      <p:sp>
        <p:nvSpPr>
          <p:cNvPr id="4" name="TextBox 3">
            <a:extLst>
              <a:ext uri="{FF2B5EF4-FFF2-40B4-BE49-F238E27FC236}">
                <a16:creationId xmlns:a16="http://schemas.microsoft.com/office/drawing/2014/main" id="{014536C8-96B8-4266-9678-52872ECD6616}"/>
              </a:ext>
            </a:extLst>
          </p:cNvPr>
          <p:cNvSpPr txBox="1"/>
          <p:nvPr/>
        </p:nvSpPr>
        <p:spPr>
          <a:xfrm>
            <a:off x="1605489" y="5462770"/>
            <a:ext cx="5741283" cy="646331"/>
          </a:xfrm>
          <a:prstGeom prst="rect">
            <a:avLst/>
          </a:prstGeom>
          <a:noFill/>
        </p:spPr>
        <p:txBody>
          <a:bodyPr wrap="square" rtlCol="0">
            <a:spAutoFit/>
          </a:bodyPr>
          <a:lstStyle/>
          <a:p>
            <a:pPr algn="ctr"/>
            <a:r>
              <a:rPr lang="en-US" sz="3600" i="1" dirty="0">
                <a:solidFill>
                  <a:schemeClr val="bg1"/>
                </a:solidFill>
                <a:latin typeface="Segoe UI" panose="020B0502040204020203" pitchFamily="34" charset="0"/>
                <a:cs typeface="Segoe UI" panose="020B0502040204020203" pitchFamily="34" charset="0"/>
              </a:rPr>
              <a:t>Solidarity</a:t>
            </a:r>
          </a:p>
        </p:txBody>
      </p:sp>
      <p:pic>
        <p:nvPicPr>
          <p:cNvPr id="9" name="Picture 8" descr="Logo&#10;&#10;Description automatically generated">
            <a:extLst>
              <a:ext uri="{FF2B5EF4-FFF2-40B4-BE49-F238E27FC236}">
                <a16:creationId xmlns:a16="http://schemas.microsoft.com/office/drawing/2014/main" id="{FA3CDC7C-B989-4E29-B58D-6C8DEE8F413E}"/>
              </a:ext>
            </a:extLst>
          </p:cNvPr>
          <p:cNvPicPr>
            <a:picLocks noChangeAspect="1"/>
          </p:cNvPicPr>
          <p:nvPr/>
        </p:nvPicPr>
        <p:blipFill rotWithShape="1">
          <a:blip r:embed="rId2">
            <a:extLst>
              <a:ext uri="{28A0092B-C50C-407E-A947-70E740481C1C}">
                <a14:useLocalDpi xmlns:a14="http://schemas.microsoft.com/office/drawing/2010/main" val="0"/>
              </a:ext>
            </a:extLst>
          </a:blip>
          <a:srcRect t="59650" r="5776"/>
          <a:stretch/>
        </p:blipFill>
        <p:spPr>
          <a:xfrm>
            <a:off x="1468433" y="852972"/>
            <a:ext cx="6015394" cy="2576028"/>
          </a:xfrm>
          <a:prstGeom prst="rect">
            <a:avLst/>
          </a:prstGeom>
        </p:spPr>
      </p:pic>
    </p:spTree>
    <p:extLst>
      <p:ext uri="{BB962C8B-B14F-4D97-AF65-F5344CB8AC3E}">
        <p14:creationId xmlns:p14="http://schemas.microsoft.com/office/powerpoint/2010/main" val="4105861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9" descr="A picture containing text, light, traffic, lit&#10;&#10;Description automatically generated">
            <a:extLst>
              <a:ext uri="{FF2B5EF4-FFF2-40B4-BE49-F238E27FC236}">
                <a16:creationId xmlns:a16="http://schemas.microsoft.com/office/drawing/2014/main" id="{2D2EA14C-0B33-4EEE-A451-369958435839}"/>
              </a:ext>
            </a:extLst>
          </p:cNvPr>
          <p:cNvPicPr>
            <a:picLocks noChangeAspect="1"/>
          </p:cNvPicPr>
          <p:nvPr/>
        </p:nvPicPr>
        <p:blipFill>
          <a:blip r:embed="rId3" cstate="print">
            <a:extLst>
              <a:ext uri="{28A0092B-C50C-407E-A947-70E740481C1C}">
                <a14:useLocalDpi xmlns:a14="http://schemas.microsoft.com/office/drawing/2010/main" val="0"/>
              </a:ext>
            </a:extLst>
          </a:blip>
          <a:srcRect t="3465" b="3465"/>
          <a:stretch>
            <a:fillRect/>
          </a:stretch>
        </p:blipFill>
        <p:spPr>
          <a:xfrm>
            <a:off x="7010400" y="6029319"/>
            <a:ext cx="1898315" cy="550237"/>
          </a:xfrm>
          <a:prstGeom prst="rect">
            <a:avLst/>
          </a:prstGeom>
        </p:spPr>
      </p:pic>
      <p:sp>
        <p:nvSpPr>
          <p:cNvPr id="8" name="Rectangle 7">
            <a:extLst>
              <a:ext uri="{FF2B5EF4-FFF2-40B4-BE49-F238E27FC236}">
                <a16:creationId xmlns:a16="http://schemas.microsoft.com/office/drawing/2014/main" id="{B35D1CDC-CB44-4344-AAED-F34B6AF5F8D9}"/>
              </a:ext>
            </a:extLst>
          </p:cNvPr>
          <p:cNvSpPr/>
          <p:nvPr/>
        </p:nvSpPr>
        <p:spPr>
          <a:xfrm>
            <a:off x="0" y="0"/>
            <a:ext cx="9144000" cy="1270000"/>
          </a:xfrm>
          <a:prstGeom prst="rect">
            <a:avLst/>
          </a:prstGeom>
          <a:solidFill>
            <a:srgbClr val="134D8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3">
            <a:extLst>
              <a:ext uri="{FF2B5EF4-FFF2-40B4-BE49-F238E27FC236}">
                <a16:creationId xmlns:a16="http://schemas.microsoft.com/office/drawing/2014/main" id="{63EB1638-5567-413D-9E8A-EF3D789749D4}"/>
              </a:ext>
            </a:extLst>
          </p:cNvPr>
          <p:cNvSpPr txBox="1">
            <a:spLocks/>
          </p:cNvSpPr>
          <p:nvPr/>
        </p:nvSpPr>
        <p:spPr>
          <a:xfrm>
            <a:off x="314960" y="327411"/>
            <a:ext cx="8178800" cy="590931"/>
          </a:xfrm>
          <a:prstGeom prst="rect">
            <a:avLst/>
          </a:prstGeom>
          <a:noFill/>
        </p:spPr>
        <p:txBody>
          <a:bodyPr vert="horz" wrap="square" lIns="91440" tIns="45720" rIns="91440" bIns="4572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dirty="0">
                <a:solidFill>
                  <a:schemeClr val="bg1"/>
                </a:solidFill>
                <a:latin typeface="Segoe UI" panose="020B0502040204020203" pitchFamily="34" charset="0"/>
                <a:ea typeface="Calibri" panose="020F0502020204030204" pitchFamily="34" charset="0"/>
                <a:cs typeface="Segoe UI" panose="020B0502040204020203" pitchFamily="34" charset="0"/>
              </a:rPr>
              <a:t>October 19 CBHH Rochester Visit</a:t>
            </a:r>
          </a:p>
        </p:txBody>
      </p:sp>
      <p:sp>
        <p:nvSpPr>
          <p:cNvPr id="3" name="TextBox 2">
            <a:extLst>
              <a:ext uri="{FF2B5EF4-FFF2-40B4-BE49-F238E27FC236}">
                <a16:creationId xmlns:a16="http://schemas.microsoft.com/office/drawing/2014/main" id="{B3092607-C367-4DF7-B11C-3AF02BF11289}"/>
              </a:ext>
            </a:extLst>
          </p:cNvPr>
          <p:cNvSpPr txBox="1"/>
          <p:nvPr/>
        </p:nvSpPr>
        <p:spPr>
          <a:xfrm>
            <a:off x="675781" y="1501243"/>
            <a:ext cx="7792438" cy="6186309"/>
          </a:xfrm>
          <a:prstGeom prst="rect">
            <a:avLst/>
          </a:prstGeom>
          <a:noFill/>
        </p:spPr>
        <p:txBody>
          <a:bodyPr wrap="square" rtlCol="0">
            <a:spAutoFit/>
          </a:bodyPr>
          <a:lstStyle/>
          <a:p>
            <a:pPr marL="457200" indent="-457200">
              <a:buFont typeface="Arial" panose="020B0604020202020204" pitchFamily="34" charset="0"/>
              <a:buChar char="•"/>
            </a:pPr>
            <a:r>
              <a:rPr lang="en-US" sz="2400" dirty="0">
                <a:latin typeface="Segoe UI" panose="020B0502040204020203" pitchFamily="34" charset="0"/>
                <a:cs typeface="Segoe UI" panose="020B0502040204020203" pitchFamily="34" charset="0"/>
              </a:rPr>
              <a:t>Regional Director, President and Business Agent </a:t>
            </a:r>
            <a:br>
              <a:rPr lang="en-US" sz="2400" dirty="0">
                <a:latin typeface="Segoe UI" panose="020B0502040204020203" pitchFamily="34" charset="0"/>
                <a:cs typeface="Segoe UI" panose="020B0502040204020203" pitchFamily="34" charset="0"/>
              </a:rPr>
            </a:br>
            <a:endParaRPr lang="en-US" sz="2400" dirty="0">
              <a:latin typeface="Segoe UI" panose="020B0502040204020203" pitchFamily="34" charset="0"/>
              <a:cs typeface="Segoe UI" panose="020B0502040204020203" pitchFamily="34" charset="0"/>
            </a:endParaRPr>
          </a:p>
          <a:p>
            <a:pPr marL="457200" indent="-457200">
              <a:buFont typeface="Arial" panose="020B0604020202020204" pitchFamily="34" charset="0"/>
              <a:buChar char="•"/>
            </a:pPr>
            <a:r>
              <a:rPr lang="en-US" sz="2400" dirty="0">
                <a:latin typeface="Segoe UI" panose="020B0502040204020203" pitchFamily="34" charset="0"/>
                <a:cs typeface="Segoe UI" panose="020B0502040204020203" pitchFamily="34" charset="0"/>
              </a:rPr>
              <a:t>12 MAPE Represented Folks</a:t>
            </a:r>
            <a:br>
              <a:rPr lang="en-US" sz="2400" dirty="0">
                <a:latin typeface="Segoe UI" panose="020B0502040204020203" pitchFamily="34" charset="0"/>
                <a:cs typeface="Segoe UI" panose="020B0502040204020203" pitchFamily="34" charset="0"/>
              </a:rPr>
            </a:br>
            <a:endParaRPr lang="en-US" sz="2400" dirty="0">
              <a:latin typeface="Segoe UI" panose="020B0502040204020203" pitchFamily="34" charset="0"/>
              <a:cs typeface="Segoe UI" panose="020B0502040204020203" pitchFamily="34" charset="0"/>
            </a:endParaRPr>
          </a:p>
          <a:p>
            <a:pPr marL="457200" indent="-457200">
              <a:buFont typeface="Arial" panose="020B0604020202020204" pitchFamily="34" charset="0"/>
              <a:buChar char="•"/>
            </a:pPr>
            <a:r>
              <a:rPr lang="en-US" sz="2400" dirty="0">
                <a:latin typeface="Segoe UI" panose="020B0502040204020203" pitchFamily="34" charset="0"/>
                <a:cs typeface="Segoe UI" panose="020B0502040204020203" pitchFamily="34" charset="0"/>
              </a:rPr>
              <a:t>Workplace Concerns</a:t>
            </a:r>
          </a:p>
          <a:p>
            <a:pPr marL="914400" lvl="1" indent="-457200">
              <a:buFont typeface="Arial" panose="020B0604020202020204" pitchFamily="34" charset="0"/>
              <a:buChar char="•"/>
            </a:pPr>
            <a:r>
              <a:rPr lang="en-US" sz="2400" dirty="0">
                <a:latin typeface="Segoe UI" panose="020B0502040204020203" pitchFamily="34" charset="0"/>
                <a:cs typeface="Segoe UI" panose="020B0502040204020203" pitchFamily="34" charset="0"/>
              </a:rPr>
              <a:t>Staffing</a:t>
            </a:r>
          </a:p>
          <a:p>
            <a:pPr marL="914400" lvl="1" indent="-457200">
              <a:buFont typeface="Arial" panose="020B0604020202020204" pitchFamily="34" charset="0"/>
              <a:buChar char="•"/>
            </a:pPr>
            <a:r>
              <a:rPr lang="en-US" sz="2400" dirty="0">
                <a:latin typeface="Segoe UI" panose="020B0502040204020203" pitchFamily="34" charset="0"/>
                <a:cs typeface="Segoe UI" panose="020B0502040204020203" pitchFamily="34" charset="0"/>
              </a:rPr>
              <a:t>Safety</a:t>
            </a:r>
          </a:p>
          <a:p>
            <a:pPr marL="914400" lvl="1" indent="-457200">
              <a:buFont typeface="Arial" panose="020B0604020202020204" pitchFamily="34" charset="0"/>
              <a:buChar char="•"/>
            </a:pPr>
            <a:r>
              <a:rPr lang="en-US" sz="2400" dirty="0">
                <a:latin typeface="Segoe UI" panose="020B0502040204020203" pitchFamily="34" charset="0"/>
                <a:cs typeface="Segoe UI" panose="020B0502040204020203" pitchFamily="34" charset="0"/>
              </a:rPr>
              <a:t>Advancement</a:t>
            </a:r>
          </a:p>
          <a:p>
            <a:pPr marL="914400" lvl="1" indent="-457200">
              <a:buFont typeface="Arial" panose="020B0604020202020204" pitchFamily="34" charset="0"/>
              <a:buChar char="•"/>
            </a:pPr>
            <a:endParaRPr lang="en-US" sz="2400" dirty="0">
              <a:latin typeface="Segoe UI" panose="020B0502040204020203" pitchFamily="34" charset="0"/>
              <a:cs typeface="Segoe UI" panose="020B0502040204020203" pitchFamily="34" charset="0"/>
            </a:endParaRPr>
          </a:p>
          <a:p>
            <a:pPr marL="457200" indent="-457200">
              <a:buFont typeface="Arial" panose="020B0604020202020204" pitchFamily="34" charset="0"/>
              <a:buChar char="•"/>
            </a:pPr>
            <a:r>
              <a:rPr lang="en-US" sz="2400" dirty="0">
                <a:latin typeface="Segoe UI" panose="020B0502040204020203" pitchFamily="34" charset="0"/>
                <a:cs typeface="Segoe UI" panose="020B0502040204020203" pitchFamily="34" charset="0"/>
              </a:rPr>
              <a:t>Start a Meet and Confer with Onsite Management to Address concerns</a:t>
            </a:r>
            <a:br>
              <a:rPr lang="en-US" sz="2400" dirty="0">
                <a:latin typeface="Segoe UI" panose="020B0502040204020203" pitchFamily="34" charset="0"/>
                <a:cs typeface="Segoe UI" panose="020B0502040204020203" pitchFamily="34" charset="0"/>
              </a:rPr>
            </a:br>
            <a:br>
              <a:rPr lang="en-US" sz="2400" dirty="0">
                <a:latin typeface="Segoe UI" panose="020B0502040204020203" pitchFamily="34" charset="0"/>
                <a:cs typeface="Segoe UI" panose="020B0502040204020203" pitchFamily="34" charset="0"/>
              </a:rPr>
            </a:br>
            <a:br>
              <a:rPr lang="en-US" sz="2400" dirty="0">
                <a:latin typeface="Segoe UI" panose="020B0502040204020203" pitchFamily="34" charset="0"/>
                <a:cs typeface="Segoe UI" panose="020B0502040204020203" pitchFamily="34" charset="0"/>
              </a:rPr>
            </a:br>
            <a:br>
              <a:rPr lang="en-US" sz="2400" dirty="0">
                <a:latin typeface="Segoe UI" panose="020B0502040204020203" pitchFamily="34" charset="0"/>
                <a:cs typeface="Segoe UI" panose="020B0502040204020203" pitchFamily="34" charset="0"/>
              </a:rPr>
            </a:br>
            <a:endParaRPr lang="en-US" sz="2800" dirty="0">
              <a:latin typeface="Segoe UI" panose="020B0502040204020203" pitchFamily="34" charset="0"/>
              <a:cs typeface="Segoe UI" panose="020B0502040204020203" pitchFamily="34" charset="0"/>
            </a:endParaRPr>
          </a:p>
          <a:p>
            <a:endParaRPr lang="en-US" sz="3200" dirty="0">
              <a:latin typeface="Segoe UI" panose="020B0502040204020203" pitchFamily="34" charset="0"/>
              <a:cs typeface="Segoe UI" panose="020B0502040204020203" pitchFamily="34" charset="0"/>
            </a:endParaRPr>
          </a:p>
        </p:txBody>
      </p:sp>
      <p:pic>
        <p:nvPicPr>
          <p:cNvPr id="5" name="Picture 4">
            <a:extLst>
              <a:ext uri="{FF2B5EF4-FFF2-40B4-BE49-F238E27FC236}">
                <a16:creationId xmlns:a16="http://schemas.microsoft.com/office/drawing/2014/main" id="{371B15A9-2CB6-99E1-BF5C-DBB60062F1EB}"/>
              </a:ext>
            </a:extLst>
          </p:cNvPr>
          <p:cNvPicPr>
            <a:picLocks noChangeAspect="1"/>
          </p:cNvPicPr>
          <p:nvPr/>
        </p:nvPicPr>
        <p:blipFill rotWithShape="1">
          <a:blip r:embed="rId4"/>
          <a:srcRect b="9935"/>
          <a:stretch/>
        </p:blipFill>
        <p:spPr>
          <a:xfrm>
            <a:off x="4404360" y="2758811"/>
            <a:ext cx="4178164" cy="2012940"/>
          </a:xfrm>
          <a:prstGeom prst="rect">
            <a:avLst/>
          </a:prstGeom>
        </p:spPr>
      </p:pic>
    </p:spTree>
    <p:extLst>
      <p:ext uri="{BB962C8B-B14F-4D97-AF65-F5344CB8AC3E}">
        <p14:creationId xmlns:p14="http://schemas.microsoft.com/office/powerpoint/2010/main" val="4147908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9" descr="A picture containing text, light, traffic, lit&#10;&#10;Description automatically generated">
            <a:extLst>
              <a:ext uri="{FF2B5EF4-FFF2-40B4-BE49-F238E27FC236}">
                <a16:creationId xmlns:a16="http://schemas.microsoft.com/office/drawing/2014/main" id="{2D2EA14C-0B33-4EEE-A451-369958435839}"/>
              </a:ext>
            </a:extLst>
          </p:cNvPr>
          <p:cNvPicPr>
            <a:picLocks noChangeAspect="1"/>
          </p:cNvPicPr>
          <p:nvPr/>
        </p:nvPicPr>
        <p:blipFill>
          <a:blip r:embed="rId3" cstate="print">
            <a:extLst>
              <a:ext uri="{28A0092B-C50C-407E-A947-70E740481C1C}">
                <a14:useLocalDpi xmlns:a14="http://schemas.microsoft.com/office/drawing/2010/main" val="0"/>
              </a:ext>
            </a:extLst>
          </a:blip>
          <a:srcRect t="3465" b="3465"/>
          <a:stretch>
            <a:fillRect/>
          </a:stretch>
        </p:blipFill>
        <p:spPr>
          <a:xfrm>
            <a:off x="7010400" y="6029319"/>
            <a:ext cx="1898315" cy="550237"/>
          </a:xfrm>
          <a:prstGeom prst="rect">
            <a:avLst/>
          </a:prstGeom>
        </p:spPr>
      </p:pic>
      <p:sp>
        <p:nvSpPr>
          <p:cNvPr id="8" name="Rectangle 7">
            <a:extLst>
              <a:ext uri="{FF2B5EF4-FFF2-40B4-BE49-F238E27FC236}">
                <a16:creationId xmlns:a16="http://schemas.microsoft.com/office/drawing/2014/main" id="{B35D1CDC-CB44-4344-AAED-F34B6AF5F8D9}"/>
              </a:ext>
            </a:extLst>
          </p:cNvPr>
          <p:cNvSpPr/>
          <p:nvPr/>
        </p:nvSpPr>
        <p:spPr>
          <a:xfrm>
            <a:off x="0" y="0"/>
            <a:ext cx="9144000" cy="1270000"/>
          </a:xfrm>
          <a:prstGeom prst="rect">
            <a:avLst/>
          </a:prstGeom>
          <a:solidFill>
            <a:srgbClr val="134D8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3">
            <a:extLst>
              <a:ext uri="{FF2B5EF4-FFF2-40B4-BE49-F238E27FC236}">
                <a16:creationId xmlns:a16="http://schemas.microsoft.com/office/drawing/2014/main" id="{63EB1638-5567-413D-9E8A-EF3D789749D4}"/>
              </a:ext>
            </a:extLst>
          </p:cNvPr>
          <p:cNvSpPr txBox="1">
            <a:spLocks/>
          </p:cNvSpPr>
          <p:nvPr/>
        </p:nvSpPr>
        <p:spPr>
          <a:xfrm>
            <a:off x="314960" y="327411"/>
            <a:ext cx="8178800" cy="590931"/>
          </a:xfrm>
          <a:prstGeom prst="rect">
            <a:avLst/>
          </a:prstGeom>
          <a:noFill/>
        </p:spPr>
        <p:txBody>
          <a:bodyPr vert="horz" wrap="square" lIns="91440" tIns="45720" rIns="91440" bIns="4572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dirty="0">
                <a:solidFill>
                  <a:schemeClr val="bg1"/>
                </a:solidFill>
                <a:latin typeface="Segoe UI" panose="020B0502040204020203" pitchFamily="34" charset="0"/>
                <a:ea typeface="Calibri" panose="020F0502020204030204" pitchFamily="34" charset="0"/>
                <a:cs typeface="Segoe UI" panose="020B0502040204020203" pitchFamily="34" charset="0"/>
              </a:rPr>
              <a:t>UAW Strike</a:t>
            </a:r>
          </a:p>
        </p:txBody>
      </p:sp>
      <p:sp>
        <p:nvSpPr>
          <p:cNvPr id="3" name="TextBox 2">
            <a:extLst>
              <a:ext uri="{FF2B5EF4-FFF2-40B4-BE49-F238E27FC236}">
                <a16:creationId xmlns:a16="http://schemas.microsoft.com/office/drawing/2014/main" id="{B3092607-C367-4DF7-B11C-3AF02BF11289}"/>
              </a:ext>
            </a:extLst>
          </p:cNvPr>
          <p:cNvSpPr txBox="1"/>
          <p:nvPr/>
        </p:nvSpPr>
        <p:spPr>
          <a:xfrm>
            <a:off x="675781" y="1501243"/>
            <a:ext cx="7792438" cy="6924973"/>
          </a:xfrm>
          <a:prstGeom prst="rect">
            <a:avLst/>
          </a:prstGeom>
          <a:noFill/>
        </p:spPr>
        <p:txBody>
          <a:bodyPr wrap="square" rtlCol="0">
            <a:spAutoFit/>
          </a:bodyPr>
          <a:lstStyle/>
          <a:p>
            <a:pPr marL="457200" indent="-457200">
              <a:buFont typeface="Arial" panose="020B0604020202020204" pitchFamily="34" charset="0"/>
              <a:buChar char="•"/>
            </a:pPr>
            <a:r>
              <a:rPr lang="en-US" sz="2400" dirty="0">
                <a:latin typeface="Segoe UI" panose="020B0502040204020203" pitchFamily="34" charset="0"/>
                <a:cs typeface="Segoe UI" panose="020B0502040204020203" pitchFamily="34" charset="0"/>
              </a:rPr>
              <a:t>Started September 15, 2023</a:t>
            </a:r>
          </a:p>
          <a:p>
            <a:pPr marL="457200" indent="-457200">
              <a:buFont typeface="Arial" panose="020B0604020202020204" pitchFamily="34" charset="0"/>
              <a:buChar char="•"/>
            </a:pPr>
            <a:r>
              <a:rPr lang="en-US" sz="2400" dirty="0">
                <a:latin typeface="Segoe UI" panose="020B0502040204020203" pitchFamily="34" charset="0"/>
                <a:cs typeface="Segoe UI" panose="020B0502040204020203" pitchFamily="34" charset="0"/>
              </a:rPr>
              <a:t>Implement a STAND UP Strike strategy. </a:t>
            </a:r>
          </a:p>
          <a:p>
            <a:pPr marL="914400" lvl="1" indent="-457200">
              <a:buFont typeface="Arial" panose="020B0604020202020204" pitchFamily="34" charset="0"/>
              <a:buChar char="•"/>
            </a:pPr>
            <a:r>
              <a:rPr lang="en-US" sz="2400" dirty="0">
                <a:latin typeface="Segoe UI" panose="020B0502040204020203" pitchFamily="34" charset="0"/>
                <a:cs typeface="Segoe UI" panose="020B0502040204020203" pitchFamily="34" charset="0"/>
              </a:rPr>
              <a:t>Those on strike grows over time.</a:t>
            </a:r>
          </a:p>
          <a:p>
            <a:pPr marL="914400" lvl="1" indent="-457200">
              <a:buFont typeface="Arial" panose="020B0604020202020204" pitchFamily="34" charset="0"/>
              <a:buChar char="•"/>
            </a:pPr>
            <a:endParaRPr lang="en-US" sz="2400" dirty="0">
              <a:latin typeface="Segoe UI" panose="020B0502040204020203" pitchFamily="34" charset="0"/>
              <a:cs typeface="Segoe UI" panose="020B0502040204020203" pitchFamily="34" charset="0"/>
            </a:endParaRPr>
          </a:p>
          <a:p>
            <a:pPr marL="457200" indent="-457200">
              <a:buFont typeface="Arial" panose="020B0604020202020204" pitchFamily="34" charset="0"/>
              <a:buChar char="•"/>
            </a:pPr>
            <a:r>
              <a:rPr lang="en-US" sz="2400" dirty="0">
                <a:latin typeface="Segoe UI" panose="020B0502040204020203" pitchFamily="34" charset="0"/>
                <a:cs typeface="Segoe UI" panose="020B0502040204020203" pitchFamily="34" charset="0"/>
              </a:rPr>
              <a:t>Settled with Ford October 25, </a:t>
            </a:r>
          </a:p>
          <a:p>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Stellantis</a:t>
            </a:r>
            <a:r>
              <a:rPr lang="en-US" sz="2400" dirty="0">
                <a:latin typeface="Segoe UI" panose="020B0502040204020203" pitchFamily="34" charset="0"/>
                <a:cs typeface="Segoe UI" panose="020B0502040204020203" pitchFamily="34" charset="0"/>
              </a:rPr>
              <a:t> October 28 and GM October 30</a:t>
            </a:r>
          </a:p>
          <a:p>
            <a:endParaRPr lang="en-US" sz="2400" dirty="0">
              <a:latin typeface="Segoe UI" panose="020B0502040204020203" pitchFamily="34" charset="0"/>
              <a:cs typeface="Segoe UI" panose="020B0502040204020203" pitchFamily="34" charset="0"/>
            </a:endParaRPr>
          </a:p>
          <a:p>
            <a:pPr marL="457200" indent="-457200">
              <a:buFont typeface="Arial" panose="020B0604020202020204" pitchFamily="34" charset="0"/>
              <a:buChar char="•"/>
            </a:pPr>
            <a:r>
              <a:rPr lang="en-US" sz="2400" dirty="0">
                <a:latin typeface="Segoe UI" panose="020B0502040204020203" pitchFamily="34" charset="0"/>
                <a:cs typeface="Segoe UI" panose="020B0502040204020203" pitchFamily="34" charset="0"/>
              </a:rPr>
              <a:t>Wins </a:t>
            </a:r>
          </a:p>
          <a:p>
            <a:pPr marL="914400" lvl="1" indent="-457200">
              <a:buFont typeface="Arial" panose="020B0604020202020204" pitchFamily="34" charset="0"/>
              <a:buChar char="•"/>
            </a:pPr>
            <a:r>
              <a:rPr lang="en-US" sz="2400" dirty="0">
                <a:latin typeface="Segoe UI" panose="020B0502040204020203" pitchFamily="34" charset="0"/>
                <a:cs typeface="Segoe UI" panose="020B0502040204020203" pitchFamily="34" charset="0"/>
              </a:rPr>
              <a:t>25% Pay increase by 2028</a:t>
            </a:r>
          </a:p>
          <a:p>
            <a:pPr marL="914400" lvl="1" indent="-457200">
              <a:buFont typeface="Arial" panose="020B0604020202020204" pitchFamily="34" charset="0"/>
              <a:buChar char="•"/>
            </a:pPr>
            <a:r>
              <a:rPr lang="en-US" sz="2400" dirty="0">
                <a:latin typeface="Segoe UI" panose="020B0502040204020203" pitchFamily="34" charset="0"/>
                <a:cs typeface="Segoe UI" panose="020B0502040204020203" pitchFamily="34" charset="0"/>
              </a:rPr>
              <a:t>Starting wage min $30</a:t>
            </a:r>
          </a:p>
          <a:p>
            <a:pPr marL="914400" lvl="1" indent="-457200">
              <a:buFont typeface="Arial" panose="020B0604020202020204" pitchFamily="34" charset="0"/>
              <a:buChar char="•"/>
            </a:pPr>
            <a:r>
              <a:rPr lang="en-US" sz="2400" dirty="0">
                <a:latin typeface="Segoe UI" panose="020B0502040204020203" pitchFamily="34" charset="0"/>
                <a:cs typeface="Segoe UI" panose="020B0502040204020203" pitchFamily="34" charset="0"/>
              </a:rPr>
              <a:t>Brings back benefits lost during the Great Recession</a:t>
            </a:r>
          </a:p>
          <a:p>
            <a:br>
              <a:rPr lang="en-US" sz="2400" dirty="0">
                <a:latin typeface="Segoe UI" panose="020B0502040204020203" pitchFamily="34" charset="0"/>
                <a:cs typeface="Segoe UI" panose="020B0502040204020203" pitchFamily="34" charset="0"/>
              </a:rPr>
            </a:br>
            <a:br>
              <a:rPr lang="en-US" sz="2400" dirty="0">
                <a:latin typeface="Segoe UI" panose="020B0502040204020203" pitchFamily="34" charset="0"/>
                <a:cs typeface="Segoe UI" panose="020B0502040204020203" pitchFamily="34" charset="0"/>
              </a:rPr>
            </a:br>
            <a:br>
              <a:rPr lang="en-US" sz="2400" dirty="0">
                <a:latin typeface="Segoe UI" panose="020B0502040204020203" pitchFamily="34" charset="0"/>
                <a:cs typeface="Segoe UI" panose="020B0502040204020203" pitchFamily="34" charset="0"/>
              </a:rPr>
            </a:br>
            <a:br>
              <a:rPr lang="en-US" sz="2400" dirty="0">
                <a:latin typeface="Segoe UI" panose="020B0502040204020203" pitchFamily="34" charset="0"/>
                <a:cs typeface="Segoe UI" panose="020B0502040204020203" pitchFamily="34" charset="0"/>
              </a:rPr>
            </a:br>
            <a:endParaRPr lang="en-US" sz="2800" dirty="0">
              <a:latin typeface="Segoe UI" panose="020B0502040204020203" pitchFamily="34" charset="0"/>
              <a:cs typeface="Segoe UI" panose="020B0502040204020203" pitchFamily="34" charset="0"/>
            </a:endParaRPr>
          </a:p>
          <a:p>
            <a:endParaRPr lang="en-US" sz="3200" dirty="0">
              <a:latin typeface="Segoe UI" panose="020B0502040204020203" pitchFamily="34" charset="0"/>
              <a:cs typeface="Segoe UI" panose="020B0502040204020203" pitchFamily="34" charset="0"/>
            </a:endParaRPr>
          </a:p>
        </p:txBody>
      </p:sp>
      <p:pic>
        <p:nvPicPr>
          <p:cNvPr id="4" name="Picture 3" descr="Logo&#10;&#10;Description automatically generated">
            <a:extLst>
              <a:ext uri="{FF2B5EF4-FFF2-40B4-BE49-F238E27FC236}">
                <a16:creationId xmlns:a16="http://schemas.microsoft.com/office/drawing/2014/main" id="{8FC6A8D4-B2E6-EEA5-CF17-E6E4492BB2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1814" y="1245753"/>
            <a:ext cx="2395485" cy="2395485"/>
          </a:xfrm>
          <a:prstGeom prst="rect">
            <a:avLst/>
          </a:prstGeom>
        </p:spPr>
      </p:pic>
    </p:spTree>
    <p:extLst>
      <p:ext uri="{BB962C8B-B14F-4D97-AF65-F5344CB8AC3E}">
        <p14:creationId xmlns:p14="http://schemas.microsoft.com/office/powerpoint/2010/main" val="1535347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9" descr="A picture containing text, light, traffic, lit&#10;&#10;Description automatically generated">
            <a:extLst>
              <a:ext uri="{FF2B5EF4-FFF2-40B4-BE49-F238E27FC236}">
                <a16:creationId xmlns:a16="http://schemas.microsoft.com/office/drawing/2014/main" id="{2D2EA14C-0B33-4EEE-A451-369958435839}"/>
              </a:ext>
            </a:extLst>
          </p:cNvPr>
          <p:cNvPicPr>
            <a:picLocks noChangeAspect="1"/>
          </p:cNvPicPr>
          <p:nvPr/>
        </p:nvPicPr>
        <p:blipFill>
          <a:blip r:embed="rId3" cstate="print">
            <a:extLst>
              <a:ext uri="{28A0092B-C50C-407E-A947-70E740481C1C}">
                <a14:useLocalDpi xmlns:a14="http://schemas.microsoft.com/office/drawing/2010/main" val="0"/>
              </a:ext>
            </a:extLst>
          </a:blip>
          <a:srcRect t="3465" b="3465"/>
          <a:stretch>
            <a:fillRect/>
          </a:stretch>
        </p:blipFill>
        <p:spPr>
          <a:xfrm>
            <a:off x="7010400" y="6029319"/>
            <a:ext cx="1898315" cy="550237"/>
          </a:xfrm>
          <a:prstGeom prst="rect">
            <a:avLst/>
          </a:prstGeom>
        </p:spPr>
      </p:pic>
      <p:sp>
        <p:nvSpPr>
          <p:cNvPr id="8" name="Rectangle 7">
            <a:extLst>
              <a:ext uri="{FF2B5EF4-FFF2-40B4-BE49-F238E27FC236}">
                <a16:creationId xmlns:a16="http://schemas.microsoft.com/office/drawing/2014/main" id="{B35D1CDC-CB44-4344-AAED-F34B6AF5F8D9}"/>
              </a:ext>
            </a:extLst>
          </p:cNvPr>
          <p:cNvSpPr/>
          <p:nvPr/>
        </p:nvSpPr>
        <p:spPr>
          <a:xfrm>
            <a:off x="0" y="0"/>
            <a:ext cx="9144000" cy="1270000"/>
          </a:xfrm>
          <a:prstGeom prst="rect">
            <a:avLst/>
          </a:prstGeom>
          <a:solidFill>
            <a:srgbClr val="134D8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3">
            <a:extLst>
              <a:ext uri="{FF2B5EF4-FFF2-40B4-BE49-F238E27FC236}">
                <a16:creationId xmlns:a16="http://schemas.microsoft.com/office/drawing/2014/main" id="{63EB1638-5567-413D-9E8A-EF3D789749D4}"/>
              </a:ext>
            </a:extLst>
          </p:cNvPr>
          <p:cNvSpPr txBox="1">
            <a:spLocks/>
          </p:cNvSpPr>
          <p:nvPr/>
        </p:nvSpPr>
        <p:spPr>
          <a:xfrm>
            <a:off x="314960" y="327411"/>
            <a:ext cx="8178800" cy="590931"/>
          </a:xfrm>
          <a:prstGeom prst="rect">
            <a:avLst/>
          </a:prstGeom>
          <a:noFill/>
        </p:spPr>
        <p:txBody>
          <a:bodyPr vert="horz" wrap="square" lIns="91440" tIns="45720" rIns="91440" bIns="4572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dirty="0">
                <a:solidFill>
                  <a:schemeClr val="bg1"/>
                </a:solidFill>
                <a:latin typeface="Segoe UI" panose="020B0502040204020203" pitchFamily="34" charset="0"/>
                <a:ea typeface="Calibri" panose="020F0502020204030204" pitchFamily="34" charset="0"/>
                <a:cs typeface="Segoe UI" panose="020B0502040204020203" pitchFamily="34" charset="0"/>
              </a:rPr>
              <a:t>UAW Strike</a:t>
            </a:r>
          </a:p>
        </p:txBody>
      </p:sp>
      <p:pic>
        <p:nvPicPr>
          <p:cNvPr id="5" name="Picture 4" descr="A group of people holding a banner&#10;&#10;Description automatically generated">
            <a:extLst>
              <a:ext uri="{FF2B5EF4-FFF2-40B4-BE49-F238E27FC236}">
                <a16:creationId xmlns:a16="http://schemas.microsoft.com/office/drawing/2014/main" id="{70E321FA-9C14-2622-C911-64FE2DDB5B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5504" y="1490691"/>
            <a:ext cx="4952381" cy="4952381"/>
          </a:xfrm>
          <a:prstGeom prst="rect">
            <a:avLst/>
          </a:prstGeom>
        </p:spPr>
      </p:pic>
    </p:spTree>
    <p:extLst>
      <p:ext uri="{BB962C8B-B14F-4D97-AF65-F5344CB8AC3E}">
        <p14:creationId xmlns:p14="http://schemas.microsoft.com/office/powerpoint/2010/main" val="4125743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9" descr="A picture containing text, light, traffic, lit&#10;&#10;Description automatically generated">
            <a:extLst>
              <a:ext uri="{FF2B5EF4-FFF2-40B4-BE49-F238E27FC236}">
                <a16:creationId xmlns:a16="http://schemas.microsoft.com/office/drawing/2014/main" id="{2D2EA14C-0B33-4EEE-A451-369958435839}"/>
              </a:ext>
            </a:extLst>
          </p:cNvPr>
          <p:cNvPicPr>
            <a:picLocks noChangeAspect="1"/>
          </p:cNvPicPr>
          <p:nvPr/>
        </p:nvPicPr>
        <p:blipFill>
          <a:blip r:embed="rId3" cstate="print">
            <a:extLst>
              <a:ext uri="{28A0092B-C50C-407E-A947-70E740481C1C}">
                <a14:useLocalDpi xmlns:a14="http://schemas.microsoft.com/office/drawing/2010/main" val="0"/>
              </a:ext>
            </a:extLst>
          </a:blip>
          <a:srcRect t="3465" b="3465"/>
          <a:stretch>
            <a:fillRect/>
          </a:stretch>
        </p:blipFill>
        <p:spPr>
          <a:xfrm>
            <a:off x="7010400" y="6029319"/>
            <a:ext cx="1898315" cy="550237"/>
          </a:xfrm>
          <a:prstGeom prst="rect">
            <a:avLst/>
          </a:prstGeom>
        </p:spPr>
      </p:pic>
      <p:sp>
        <p:nvSpPr>
          <p:cNvPr id="8" name="Rectangle 7">
            <a:extLst>
              <a:ext uri="{FF2B5EF4-FFF2-40B4-BE49-F238E27FC236}">
                <a16:creationId xmlns:a16="http://schemas.microsoft.com/office/drawing/2014/main" id="{B35D1CDC-CB44-4344-AAED-F34B6AF5F8D9}"/>
              </a:ext>
            </a:extLst>
          </p:cNvPr>
          <p:cNvSpPr/>
          <p:nvPr/>
        </p:nvSpPr>
        <p:spPr>
          <a:xfrm>
            <a:off x="0" y="0"/>
            <a:ext cx="9144000" cy="1270000"/>
          </a:xfrm>
          <a:prstGeom prst="rect">
            <a:avLst/>
          </a:prstGeom>
          <a:solidFill>
            <a:srgbClr val="134D8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3">
            <a:extLst>
              <a:ext uri="{FF2B5EF4-FFF2-40B4-BE49-F238E27FC236}">
                <a16:creationId xmlns:a16="http://schemas.microsoft.com/office/drawing/2014/main" id="{63EB1638-5567-413D-9E8A-EF3D789749D4}"/>
              </a:ext>
            </a:extLst>
          </p:cNvPr>
          <p:cNvSpPr txBox="1">
            <a:spLocks/>
          </p:cNvSpPr>
          <p:nvPr/>
        </p:nvSpPr>
        <p:spPr>
          <a:xfrm>
            <a:off x="314960" y="278444"/>
            <a:ext cx="8178800" cy="590931"/>
          </a:xfrm>
          <a:prstGeom prst="rect">
            <a:avLst/>
          </a:prstGeom>
          <a:noFill/>
        </p:spPr>
        <p:txBody>
          <a:bodyPr vert="horz" wrap="square" lIns="91440" tIns="45720" rIns="91440" bIns="4572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dirty="0">
                <a:solidFill>
                  <a:schemeClr val="bg1"/>
                </a:solidFill>
                <a:latin typeface="Segoe UI" panose="020B0502040204020203" pitchFamily="34" charset="0"/>
                <a:ea typeface="Calibri" panose="020F0502020204030204" pitchFamily="34" charset="0"/>
                <a:cs typeface="Segoe UI" panose="020B0502040204020203" pitchFamily="34" charset="0"/>
              </a:rPr>
              <a:t>What is Delegate Assembly?</a:t>
            </a:r>
          </a:p>
        </p:txBody>
      </p:sp>
      <p:sp>
        <p:nvSpPr>
          <p:cNvPr id="3" name="TextBox 2">
            <a:extLst>
              <a:ext uri="{FF2B5EF4-FFF2-40B4-BE49-F238E27FC236}">
                <a16:creationId xmlns:a16="http://schemas.microsoft.com/office/drawing/2014/main" id="{B3092607-C367-4DF7-B11C-3AF02BF11289}"/>
              </a:ext>
            </a:extLst>
          </p:cNvPr>
          <p:cNvSpPr txBox="1"/>
          <p:nvPr/>
        </p:nvSpPr>
        <p:spPr>
          <a:xfrm>
            <a:off x="550812" y="1597411"/>
            <a:ext cx="8042375" cy="1077218"/>
          </a:xfrm>
          <a:prstGeom prst="rect">
            <a:avLst/>
          </a:prstGeom>
          <a:noFill/>
        </p:spPr>
        <p:txBody>
          <a:bodyPr wrap="square" rtlCol="0">
            <a:spAutoFit/>
          </a:bodyPr>
          <a:lstStyle/>
          <a:p>
            <a:endParaRPr lang="en-US" sz="3200" dirty="0">
              <a:latin typeface="Segoe UI" panose="020B0502040204020203" pitchFamily="34" charset="0"/>
              <a:cs typeface="Segoe UI" panose="020B0502040204020203" pitchFamily="34" charset="0"/>
            </a:endParaRPr>
          </a:p>
          <a:p>
            <a:endParaRPr lang="en-US" sz="3200" dirty="0">
              <a:latin typeface="Montserrat" panose="00000500000000000000" pitchFamily="2" charset="0"/>
            </a:endParaRPr>
          </a:p>
        </p:txBody>
      </p:sp>
      <p:sp>
        <p:nvSpPr>
          <p:cNvPr id="2" name="TextBox 1">
            <a:extLst>
              <a:ext uri="{FF2B5EF4-FFF2-40B4-BE49-F238E27FC236}">
                <a16:creationId xmlns:a16="http://schemas.microsoft.com/office/drawing/2014/main" id="{765ED659-B2FF-6D08-CCFE-C91972B1071F}"/>
              </a:ext>
            </a:extLst>
          </p:cNvPr>
          <p:cNvSpPr txBox="1"/>
          <p:nvPr/>
        </p:nvSpPr>
        <p:spPr>
          <a:xfrm>
            <a:off x="550812" y="1597411"/>
            <a:ext cx="8042375" cy="3539430"/>
          </a:xfrm>
          <a:prstGeom prst="rect">
            <a:avLst/>
          </a:prstGeom>
          <a:noFill/>
        </p:spPr>
        <p:txBody>
          <a:bodyPr wrap="square" rtlCol="0">
            <a:spAutoFit/>
          </a:bodyPr>
          <a:lstStyle/>
          <a:p>
            <a:r>
              <a:rPr lang="en-US" sz="3200" dirty="0"/>
              <a:t>Delegate Assembly (DA) is MAPE's highest governing body. Its powers include, but are not limited to, the authority to establish MAPE policies, approve budgets, levy dues, amend the governing documents, and adopt procedures for statewide, regional and local officer elections. </a:t>
            </a:r>
            <a:endParaRPr lang="en-US" sz="3200" dirty="0">
              <a:latin typeface="Montserrat" panose="00000500000000000000" pitchFamily="2" charset="0"/>
            </a:endParaRPr>
          </a:p>
        </p:txBody>
      </p:sp>
    </p:spTree>
    <p:extLst>
      <p:ext uri="{BB962C8B-B14F-4D97-AF65-F5344CB8AC3E}">
        <p14:creationId xmlns:p14="http://schemas.microsoft.com/office/powerpoint/2010/main" val="1247956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9" descr="A picture containing text, light, traffic, lit&#10;&#10;Description automatically generated">
            <a:extLst>
              <a:ext uri="{FF2B5EF4-FFF2-40B4-BE49-F238E27FC236}">
                <a16:creationId xmlns:a16="http://schemas.microsoft.com/office/drawing/2014/main" id="{2D2EA14C-0B33-4EEE-A451-369958435839}"/>
              </a:ext>
            </a:extLst>
          </p:cNvPr>
          <p:cNvPicPr>
            <a:picLocks noChangeAspect="1"/>
          </p:cNvPicPr>
          <p:nvPr/>
        </p:nvPicPr>
        <p:blipFill>
          <a:blip r:embed="rId3" cstate="print">
            <a:extLst>
              <a:ext uri="{28A0092B-C50C-407E-A947-70E740481C1C}">
                <a14:useLocalDpi xmlns:a14="http://schemas.microsoft.com/office/drawing/2010/main" val="0"/>
              </a:ext>
            </a:extLst>
          </a:blip>
          <a:srcRect t="3465" b="3465"/>
          <a:stretch>
            <a:fillRect/>
          </a:stretch>
        </p:blipFill>
        <p:spPr>
          <a:xfrm>
            <a:off x="7010400" y="6029319"/>
            <a:ext cx="1898315" cy="550237"/>
          </a:xfrm>
          <a:prstGeom prst="rect">
            <a:avLst/>
          </a:prstGeom>
        </p:spPr>
      </p:pic>
      <p:sp>
        <p:nvSpPr>
          <p:cNvPr id="8" name="Rectangle 7">
            <a:extLst>
              <a:ext uri="{FF2B5EF4-FFF2-40B4-BE49-F238E27FC236}">
                <a16:creationId xmlns:a16="http://schemas.microsoft.com/office/drawing/2014/main" id="{B35D1CDC-CB44-4344-AAED-F34B6AF5F8D9}"/>
              </a:ext>
            </a:extLst>
          </p:cNvPr>
          <p:cNvSpPr/>
          <p:nvPr/>
        </p:nvSpPr>
        <p:spPr>
          <a:xfrm>
            <a:off x="0" y="0"/>
            <a:ext cx="9144000" cy="1270000"/>
          </a:xfrm>
          <a:prstGeom prst="rect">
            <a:avLst/>
          </a:prstGeom>
          <a:solidFill>
            <a:srgbClr val="134D8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3">
            <a:extLst>
              <a:ext uri="{FF2B5EF4-FFF2-40B4-BE49-F238E27FC236}">
                <a16:creationId xmlns:a16="http://schemas.microsoft.com/office/drawing/2014/main" id="{63EB1638-5567-413D-9E8A-EF3D789749D4}"/>
              </a:ext>
            </a:extLst>
          </p:cNvPr>
          <p:cNvSpPr txBox="1">
            <a:spLocks/>
          </p:cNvSpPr>
          <p:nvPr/>
        </p:nvSpPr>
        <p:spPr>
          <a:xfrm>
            <a:off x="314960" y="327411"/>
            <a:ext cx="8178800" cy="590931"/>
          </a:xfrm>
          <a:prstGeom prst="rect">
            <a:avLst/>
          </a:prstGeom>
          <a:noFill/>
        </p:spPr>
        <p:txBody>
          <a:bodyPr vert="horz" wrap="square" lIns="91440" tIns="45720" rIns="91440" bIns="4572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dirty="0">
                <a:solidFill>
                  <a:schemeClr val="bg1"/>
                </a:solidFill>
                <a:latin typeface="Segoe UI" panose="020B0502040204020203" pitchFamily="34" charset="0"/>
                <a:ea typeface="Calibri" panose="020F0502020204030204" pitchFamily="34" charset="0"/>
                <a:cs typeface="Segoe UI" panose="020B0502040204020203" pitchFamily="34" charset="0"/>
              </a:rPr>
              <a:t>Region 20 Delegation</a:t>
            </a:r>
          </a:p>
        </p:txBody>
      </p:sp>
      <p:sp>
        <p:nvSpPr>
          <p:cNvPr id="3" name="TextBox 2">
            <a:extLst>
              <a:ext uri="{FF2B5EF4-FFF2-40B4-BE49-F238E27FC236}">
                <a16:creationId xmlns:a16="http://schemas.microsoft.com/office/drawing/2014/main" id="{B3092607-C367-4DF7-B11C-3AF02BF11289}"/>
              </a:ext>
            </a:extLst>
          </p:cNvPr>
          <p:cNvSpPr txBox="1"/>
          <p:nvPr/>
        </p:nvSpPr>
        <p:spPr>
          <a:xfrm>
            <a:off x="393048" y="839444"/>
            <a:ext cx="8357903" cy="8094524"/>
          </a:xfrm>
          <a:prstGeom prst="rect">
            <a:avLst/>
          </a:prstGeom>
          <a:noFill/>
        </p:spPr>
        <p:txBody>
          <a:bodyPr wrap="square" rtlCol="0">
            <a:spAutoFit/>
          </a:bodyPr>
          <a:lstStyle/>
          <a:p>
            <a:endParaRPr lang="en-US" sz="2800" dirty="0">
              <a:latin typeface="Segoe UI" panose="020B0502040204020203" pitchFamily="34" charset="0"/>
              <a:cs typeface="Segoe UI" panose="020B0502040204020203" pitchFamily="34" charset="0"/>
            </a:endParaRPr>
          </a:p>
          <a:p>
            <a:r>
              <a:rPr lang="en-US" sz="2800" dirty="0">
                <a:latin typeface="Segoe UI" panose="020B0502040204020203" pitchFamily="34" charset="0"/>
                <a:cs typeface="Segoe UI" panose="020B0502040204020203" pitchFamily="34" charset="0"/>
              </a:rPr>
              <a:t>Regional Director, Kay Pedretti, Winona State</a:t>
            </a:r>
          </a:p>
          <a:p>
            <a:r>
              <a:rPr lang="en-US" sz="2800" dirty="0">
                <a:latin typeface="Segoe UI" panose="020B0502040204020203" pitchFamily="34" charset="0"/>
                <a:cs typeface="Segoe UI" panose="020B0502040204020203" pitchFamily="34" charset="0"/>
              </a:rPr>
              <a:t>Local President, Steven Speltz, MPCA - </a:t>
            </a:r>
            <a:r>
              <a:rPr lang="en-US" sz="2800" dirty="0" err="1">
                <a:latin typeface="Segoe UI" panose="020B0502040204020203" pitchFamily="34" charset="0"/>
                <a:cs typeface="Segoe UI" panose="020B0502040204020203" pitchFamily="34" charset="0"/>
              </a:rPr>
              <a:t>Roch</a:t>
            </a:r>
            <a:endParaRPr lang="en-US" sz="2800" dirty="0">
              <a:latin typeface="Segoe UI" panose="020B0502040204020203" pitchFamily="34" charset="0"/>
              <a:cs typeface="Segoe UI" panose="020B0502040204020203" pitchFamily="34" charset="0"/>
            </a:endParaRPr>
          </a:p>
          <a:p>
            <a:endParaRPr lang="en-US" sz="2800" dirty="0">
              <a:latin typeface="Segoe UI" panose="020B0502040204020203" pitchFamily="34" charset="0"/>
              <a:cs typeface="Segoe UI" panose="020B0502040204020203" pitchFamily="34" charset="0"/>
            </a:endParaRPr>
          </a:p>
          <a:p>
            <a:r>
              <a:rPr lang="en-US" sz="2800" dirty="0">
                <a:latin typeface="Segoe UI" panose="020B0502040204020203" pitchFamily="34" charset="0"/>
                <a:cs typeface="Segoe UI" panose="020B0502040204020203" pitchFamily="34" charset="0"/>
              </a:rPr>
              <a:t>Delegates:</a:t>
            </a:r>
            <a:br>
              <a:rPr lang="en-US" sz="2800" dirty="0">
                <a:latin typeface="Segoe UI" panose="020B0502040204020203" pitchFamily="34" charset="0"/>
                <a:cs typeface="Segoe UI" panose="020B0502040204020203" pitchFamily="34" charset="0"/>
              </a:rPr>
            </a:br>
            <a:r>
              <a:rPr lang="en-US" sz="2800" dirty="0">
                <a:latin typeface="Segoe UI" panose="020B0502040204020203" pitchFamily="34" charset="0"/>
                <a:cs typeface="Segoe UI" panose="020B0502040204020203" pitchFamily="34" charset="0"/>
              </a:rPr>
              <a:t>Jon Krusmark – RCTC – Rochester</a:t>
            </a:r>
          </a:p>
          <a:p>
            <a:r>
              <a:rPr lang="en-US" sz="2800" dirty="0">
                <a:latin typeface="Segoe UI" panose="020B0502040204020203" pitchFamily="34" charset="0"/>
                <a:cs typeface="Segoe UI" panose="020B0502040204020203" pitchFamily="34" charset="0"/>
              </a:rPr>
              <a:t>Kristine Hernandez - MDOT – Rochester</a:t>
            </a:r>
          </a:p>
          <a:p>
            <a:r>
              <a:rPr lang="en-US" sz="2800" dirty="0">
                <a:latin typeface="Segoe UI" panose="020B0502040204020203" pitchFamily="34" charset="0"/>
                <a:cs typeface="Segoe UI" panose="020B0502040204020203" pitchFamily="34" charset="0"/>
              </a:rPr>
              <a:t>Kristen Gallo - DOC - Red Wing</a:t>
            </a:r>
          </a:p>
          <a:p>
            <a:endParaRPr lang="en-US" sz="2800" dirty="0">
              <a:latin typeface="Segoe UI" panose="020B0502040204020203" pitchFamily="34" charset="0"/>
              <a:cs typeface="Segoe UI" panose="020B0502040204020203" pitchFamily="34" charset="0"/>
            </a:endParaRPr>
          </a:p>
          <a:p>
            <a:r>
              <a:rPr lang="en-US" sz="2800" dirty="0">
                <a:latin typeface="Segoe UI" panose="020B0502040204020203" pitchFamily="34" charset="0"/>
                <a:cs typeface="Segoe UI" panose="020B0502040204020203" pitchFamily="34" charset="0"/>
              </a:rPr>
              <a:t>Alternates:</a:t>
            </a:r>
          </a:p>
          <a:p>
            <a:r>
              <a:rPr lang="en-US" sz="2800" dirty="0">
                <a:latin typeface="Segoe UI" panose="020B0502040204020203" pitchFamily="34" charset="0"/>
                <a:cs typeface="Segoe UI" panose="020B0502040204020203" pitchFamily="34" charset="0"/>
              </a:rPr>
              <a:t>Nicole Sokolofsky - DHS - Blooming Prairie</a:t>
            </a:r>
          </a:p>
          <a:p>
            <a:r>
              <a:rPr lang="en-US" sz="2800" dirty="0">
                <a:latin typeface="Segoe UI" panose="020B0502040204020203" pitchFamily="34" charset="0"/>
                <a:cs typeface="Segoe UI" panose="020B0502040204020203" pitchFamily="34" charset="0"/>
              </a:rPr>
              <a:t>Samantha Schendzielos - RCTC – Rochester</a:t>
            </a:r>
          </a:p>
          <a:p>
            <a:r>
              <a:rPr lang="en-US" sz="2800" dirty="0">
                <a:latin typeface="Segoe UI" panose="020B0502040204020203" pitchFamily="34" charset="0"/>
                <a:cs typeface="Segoe UI" panose="020B0502040204020203" pitchFamily="34" charset="0"/>
              </a:rPr>
              <a:t>Angela Christle – DEED – Rochester</a:t>
            </a:r>
          </a:p>
          <a:p>
            <a:r>
              <a:rPr lang="en-US" sz="2800" dirty="0">
                <a:latin typeface="Segoe UI" panose="020B0502040204020203" pitchFamily="34" charset="0"/>
                <a:cs typeface="Segoe UI" panose="020B0502040204020203" pitchFamily="34" charset="0"/>
              </a:rPr>
              <a:t>Cathy Finken – DEED – Rochester</a:t>
            </a:r>
          </a:p>
          <a:p>
            <a:br>
              <a:rPr lang="en-US" sz="3200" dirty="0">
                <a:latin typeface="Segoe UI" panose="020B0502040204020203" pitchFamily="34" charset="0"/>
                <a:cs typeface="Segoe UI" panose="020B0502040204020203" pitchFamily="34" charset="0"/>
              </a:rPr>
            </a:br>
            <a:br>
              <a:rPr lang="en-US" sz="3200" dirty="0">
                <a:latin typeface="Segoe UI" panose="020B0502040204020203" pitchFamily="34" charset="0"/>
                <a:cs typeface="Segoe UI" panose="020B0502040204020203" pitchFamily="34" charset="0"/>
              </a:rPr>
            </a:br>
            <a:endParaRPr lang="en-US" sz="3200" dirty="0">
              <a:latin typeface="Segoe UI" panose="020B0502040204020203" pitchFamily="34" charset="0"/>
              <a:cs typeface="Segoe UI" panose="020B0502040204020203" pitchFamily="34" charset="0"/>
            </a:endParaRPr>
          </a:p>
          <a:p>
            <a:endParaRPr lang="en-US" sz="3200" dirty="0">
              <a:latin typeface="Montserrat" panose="00000500000000000000" pitchFamily="2" charset="0"/>
            </a:endParaRPr>
          </a:p>
        </p:txBody>
      </p:sp>
    </p:spTree>
    <p:extLst>
      <p:ext uri="{BB962C8B-B14F-4D97-AF65-F5344CB8AC3E}">
        <p14:creationId xmlns:p14="http://schemas.microsoft.com/office/powerpoint/2010/main" val="4293032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9" descr="A picture containing text, light, traffic, lit&#10;&#10;Description automatically generated">
            <a:extLst>
              <a:ext uri="{FF2B5EF4-FFF2-40B4-BE49-F238E27FC236}">
                <a16:creationId xmlns:a16="http://schemas.microsoft.com/office/drawing/2014/main" id="{2D2EA14C-0B33-4EEE-A451-369958435839}"/>
              </a:ext>
            </a:extLst>
          </p:cNvPr>
          <p:cNvPicPr>
            <a:picLocks noChangeAspect="1"/>
          </p:cNvPicPr>
          <p:nvPr/>
        </p:nvPicPr>
        <p:blipFill>
          <a:blip r:embed="rId3" cstate="print">
            <a:extLst>
              <a:ext uri="{28A0092B-C50C-407E-A947-70E740481C1C}">
                <a14:useLocalDpi xmlns:a14="http://schemas.microsoft.com/office/drawing/2010/main" val="0"/>
              </a:ext>
            </a:extLst>
          </a:blip>
          <a:srcRect t="3465" b="3465"/>
          <a:stretch>
            <a:fillRect/>
          </a:stretch>
        </p:blipFill>
        <p:spPr>
          <a:xfrm>
            <a:off x="7010400" y="6029319"/>
            <a:ext cx="1898315" cy="550237"/>
          </a:xfrm>
          <a:prstGeom prst="rect">
            <a:avLst/>
          </a:prstGeom>
        </p:spPr>
      </p:pic>
      <p:sp>
        <p:nvSpPr>
          <p:cNvPr id="8" name="Rectangle 7">
            <a:extLst>
              <a:ext uri="{FF2B5EF4-FFF2-40B4-BE49-F238E27FC236}">
                <a16:creationId xmlns:a16="http://schemas.microsoft.com/office/drawing/2014/main" id="{B35D1CDC-CB44-4344-AAED-F34B6AF5F8D9}"/>
              </a:ext>
            </a:extLst>
          </p:cNvPr>
          <p:cNvSpPr/>
          <p:nvPr/>
        </p:nvSpPr>
        <p:spPr>
          <a:xfrm>
            <a:off x="0" y="0"/>
            <a:ext cx="9144000" cy="1270000"/>
          </a:xfrm>
          <a:prstGeom prst="rect">
            <a:avLst/>
          </a:prstGeom>
          <a:solidFill>
            <a:srgbClr val="134D8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3">
            <a:extLst>
              <a:ext uri="{FF2B5EF4-FFF2-40B4-BE49-F238E27FC236}">
                <a16:creationId xmlns:a16="http://schemas.microsoft.com/office/drawing/2014/main" id="{63EB1638-5567-413D-9E8A-EF3D789749D4}"/>
              </a:ext>
            </a:extLst>
          </p:cNvPr>
          <p:cNvSpPr txBox="1">
            <a:spLocks/>
          </p:cNvSpPr>
          <p:nvPr/>
        </p:nvSpPr>
        <p:spPr>
          <a:xfrm>
            <a:off x="314960" y="327411"/>
            <a:ext cx="8178800" cy="590931"/>
          </a:xfrm>
          <a:prstGeom prst="rect">
            <a:avLst/>
          </a:prstGeom>
          <a:noFill/>
        </p:spPr>
        <p:txBody>
          <a:bodyPr vert="horz" wrap="square" lIns="91440" tIns="45720" rIns="91440" bIns="4572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dirty="0">
                <a:solidFill>
                  <a:schemeClr val="bg1"/>
                </a:solidFill>
                <a:latin typeface="Segoe UI" panose="020B0502040204020203" pitchFamily="34" charset="0"/>
                <a:ea typeface="Calibri" panose="020F0502020204030204" pitchFamily="34" charset="0"/>
                <a:cs typeface="Segoe UI" panose="020B0502040204020203" pitchFamily="34" charset="0"/>
              </a:rPr>
              <a:t>Region 20 Delegation</a:t>
            </a:r>
          </a:p>
        </p:txBody>
      </p:sp>
      <p:pic>
        <p:nvPicPr>
          <p:cNvPr id="4" name="Picture 3" descr="A group of people sitting at tables&#10;&#10;Description automatically generated with medium confidence">
            <a:extLst>
              <a:ext uri="{FF2B5EF4-FFF2-40B4-BE49-F238E27FC236}">
                <a16:creationId xmlns:a16="http://schemas.microsoft.com/office/drawing/2014/main" id="{FC442B8C-A5A0-AC2B-69B5-214727A579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3671" y="994542"/>
            <a:ext cx="6538258" cy="4903693"/>
          </a:xfrm>
          <a:prstGeom prst="rect">
            <a:avLst/>
          </a:prstGeom>
        </p:spPr>
      </p:pic>
    </p:spTree>
    <p:extLst>
      <p:ext uri="{BB962C8B-B14F-4D97-AF65-F5344CB8AC3E}">
        <p14:creationId xmlns:p14="http://schemas.microsoft.com/office/powerpoint/2010/main" val="2223948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9" descr="A picture containing text, light, traffic, lit&#10;&#10;Description automatically generated">
            <a:extLst>
              <a:ext uri="{FF2B5EF4-FFF2-40B4-BE49-F238E27FC236}">
                <a16:creationId xmlns:a16="http://schemas.microsoft.com/office/drawing/2014/main" id="{2D2EA14C-0B33-4EEE-A451-369958435839}"/>
              </a:ext>
            </a:extLst>
          </p:cNvPr>
          <p:cNvPicPr>
            <a:picLocks noChangeAspect="1"/>
          </p:cNvPicPr>
          <p:nvPr/>
        </p:nvPicPr>
        <p:blipFill>
          <a:blip r:embed="rId3" cstate="print">
            <a:extLst>
              <a:ext uri="{28A0092B-C50C-407E-A947-70E740481C1C}">
                <a14:useLocalDpi xmlns:a14="http://schemas.microsoft.com/office/drawing/2010/main" val="0"/>
              </a:ext>
            </a:extLst>
          </a:blip>
          <a:srcRect t="3465" b="3465"/>
          <a:stretch>
            <a:fillRect/>
          </a:stretch>
        </p:blipFill>
        <p:spPr>
          <a:xfrm>
            <a:off x="7010400" y="6029319"/>
            <a:ext cx="1898315" cy="550237"/>
          </a:xfrm>
          <a:prstGeom prst="rect">
            <a:avLst/>
          </a:prstGeom>
        </p:spPr>
      </p:pic>
      <p:sp>
        <p:nvSpPr>
          <p:cNvPr id="8" name="Rectangle 7">
            <a:extLst>
              <a:ext uri="{FF2B5EF4-FFF2-40B4-BE49-F238E27FC236}">
                <a16:creationId xmlns:a16="http://schemas.microsoft.com/office/drawing/2014/main" id="{B35D1CDC-CB44-4344-AAED-F34B6AF5F8D9}"/>
              </a:ext>
            </a:extLst>
          </p:cNvPr>
          <p:cNvSpPr/>
          <p:nvPr/>
        </p:nvSpPr>
        <p:spPr>
          <a:xfrm>
            <a:off x="0" y="0"/>
            <a:ext cx="9144000" cy="1270000"/>
          </a:xfrm>
          <a:prstGeom prst="rect">
            <a:avLst/>
          </a:prstGeom>
          <a:solidFill>
            <a:srgbClr val="134D8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3">
            <a:extLst>
              <a:ext uri="{FF2B5EF4-FFF2-40B4-BE49-F238E27FC236}">
                <a16:creationId xmlns:a16="http://schemas.microsoft.com/office/drawing/2014/main" id="{63EB1638-5567-413D-9E8A-EF3D789749D4}"/>
              </a:ext>
            </a:extLst>
          </p:cNvPr>
          <p:cNvSpPr txBox="1">
            <a:spLocks/>
          </p:cNvSpPr>
          <p:nvPr/>
        </p:nvSpPr>
        <p:spPr>
          <a:xfrm>
            <a:off x="297030" y="278444"/>
            <a:ext cx="8178800" cy="590931"/>
          </a:xfrm>
          <a:prstGeom prst="rect">
            <a:avLst/>
          </a:prstGeom>
          <a:noFill/>
        </p:spPr>
        <p:txBody>
          <a:bodyPr vert="horz" wrap="square" lIns="91440" tIns="45720" rIns="91440" bIns="4572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dirty="0">
                <a:solidFill>
                  <a:schemeClr val="bg1"/>
                </a:solidFill>
                <a:latin typeface="Segoe UI" panose="020B0502040204020203" pitchFamily="34" charset="0"/>
                <a:ea typeface="Calibri" panose="020F0502020204030204" pitchFamily="34" charset="0"/>
                <a:cs typeface="Segoe UI" panose="020B0502040204020203" pitchFamily="34" charset="0"/>
              </a:rPr>
              <a:t>What Happened in 2023</a:t>
            </a:r>
          </a:p>
        </p:txBody>
      </p:sp>
      <p:sp>
        <p:nvSpPr>
          <p:cNvPr id="3" name="TextBox 2">
            <a:extLst>
              <a:ext uri="{FF2B5EF4-FFF2-40B4-BE49-F238E27FC236}">
                <a16:creationId xmlns:a16="http://schemas.microsoft.com/office/drawing/2014/main" id="{B3092607-C367-4DF7-B11C-3AF02BF11289}"/>
              </a:ext>
            </a:extLst>
          </p:cNvPr>
          <p:cNvSpPr txBox="1"/>
          <p:nvPr/>
        </p:nvSpPr>
        <p:spPr>
          <a:xfrm>
            <a:off x="103094" y="1351556"/>
            <a:ext cx="8937811" cy="7232749"/>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Segoe UI" panose="020B0502040204020203" pitchFamily="34" charset="0"/>
                <a:cs typeface="Segoe UI" panose="020B0502040204020203" pitchFamily="34" charset="0"/>
              </a:rPr>
              <a:t>Presentation from Organizing Council</a:t>
            </a:r>
          </a:p>
          <a:p>
            <a:pPr marL="457200" indent="-457200">
              <a:buFont typeface="Arial" panose="020B0604020202020204" pitchFamily="34" charset="0"/>
              <a:buChar char="•"/>
            </a:pPr>
            <a:r>
              <a:rPr lang="en-US" sz="2800" dirty="0">
                <a:latin typeface="Segoe UI" panose="020B0502040204020203" pitchFamily="34" charset="0"/>
                <a:cs typeface="Segoe UI" panose="020B0502040204020203" pitchFamily="34" charset="0"/>
              </a:rPr>
              <a:t>Presentation from Political Council</a:t>
            </a:r>
          </a:p>
          <a:p>
            <a:pPr marL="457200" indent="-457200">
              <a:buFont typeface="Arial" panose="020B0604020202020204" pitchFamily="34" charset="0"/>
              <a:buChar char="•"/>
            </a:pPr>
            <a:r>
              <a:rPr lang="en-US" sz="2800" dirty="0">
                <a:latin typeface="Segoe UI" panose="020B0502040204020203" pitchFamily="34" charset="0"/>
                <a:cs typeface="Segoe UI" panose="020B0502040204020203" pitchFamily="34" charset="0"/>
              </a:rPr>
              <a:t>Address from </a:t>
            </a:r>
            <a:r>
              <a:rPr lang="en-US" sz="2800" i="0" dirty="0">
                <a:solidFill>
                  <a:srgbClr val="222222"/>
                </a:solidFill>
                <a:effectLst/>
                <a:latin typeface="Segoe UI" panose="020B0502040204020203" pitchFamily="34" charset="0"/>
                <a:cs typeface="Segoe UI" panose="020B0502040204020203" pitchFamily="34" charset="0"/>
              </a:rPr>
              <a:t>MN House of Representatives Speaker Melissa </a:t>
            </a:r>
            <a:r>
              <a:rPr lang="en-US" sz="2800" i="0" dirty="0" err="1">
                <a:solidFill>
                  <a:srgbClr val="222222"/>
                </a:solidFill>
                <a:effectLst/>
                <a:latin typeface="Segoe UI" panose="020B0502040204020203" pitchFamily="34" charset="0"/>
                <a:cs typeface="Segoe UI" panose="020B0502040204020203" pitchFamily="34" charset="0"/>
              </a:rPr>
              <a:t>Hortman</a:t>
            </a:r>
            <a:endParaRPr lang="en-US" sz="2800" i="0" dirty="0">
              <a:solidFill>
                <a:srgbClr val="222222"/>
              </a:solidFill>
              <a:effectLst/>
              <a:latin typeface="Segoe UI" panose="020B0502040204020203" pitchFamily="34" charset="0"/>
              <a:cs typeface="Segoe UI" panose="020B0502040204020203" pitchFamily="34" charset="0"/>
            </a:endParaRPr>
          </a:p>
          <a:p>
            <a:pPr marL="457200" indent="-457200">
              <a:buFont typeface="Arial" panose="020B0604020202020204" pitchFamily="34" charset="0"/>
              <a:buChar char="•"/>
            </a:pPr>
            <a:r>
              <a:rPr lang="en-US" sz="2800" dirty="0">
                <a:solidFill>
                  <a:srgbClr val="222222"/>
                </a:solidFill>
                <a:latin typeface="Segoe UI" panose="020B0502040204020203" pitchFamily="34" charset="0"/>
                <a:cs typeface="Segoe UI" panose="020B0502040204020203" pitchFamily="34" charset="0"/>
              </a:rPr>
              <a:t>Speaker - </a:t>
            </a:r>
            <a:r>
              <a:rPr lang="en-US" sz="2800" i="0" dirty="0">
                <a:solidFill>
                  <a:srgbClr val="222222"/>
                </a:solidFill>
                <a:effectLst/>
                <a:latin typeface="Segoe UI" panose="020B0502040204020203" pitchFamily="34" charset="0"/>
                <a:cs typeface="Segoe UI" panose="020B0502040204020203" pitchFamily="34" charset="0"/>
              </a:rPr>
              <a:t>Peter </a:t>
            </a:r>
            <a:r>
              <a:rPr lang="en-US" sz="2800" i="0" dirty="0" err="1">
                <a:solidFill>
                  <a:srgbClr val="222222"/>
                </a:solidFill>
                <a:effectLst/>
                <a:latin typeface="Segoe UI" panose="020B0502040204020203" pitchFamily="34" charset="0"/>
                <a:cs typeface="Segoe UI" panose="020B0502040204020203" pitchFamily="34" charset="0"/>
              </a:rPr>
              <a:t>Rachleff</a:t>
            </a:r>
            <a:r>
              <a:rPr lang="en-US" sz="2800" i="0" dirty="0">
                <a:solidFill>
                  <a:srgbClr val="222222"/>
                </a:solidFill>
                <a:effectLst/>
                <a:latin typeface="Segoe UI" panose="020B0502040204020203" pitchFamily="34" charset="0"/>
                <a:cs typeface="Segoe UI" panose="020B0502040204020203" pitchFamily="34" charset="0"/>
              </a:rPr>
              <a:t> of the Eastside Freedom Library</a:t>
            </a:r>
          </a:p>
          <a:p>
            <a:pPr marL="914400" lvl="1" indent="-457200">
              <a:buFont typeface="Arial" panose="020B0604020202020204" pitchFamily="34" charset="0"/>
              <a:buChar char="•"/>
            </a:pPr>
            <a:r>
              <a:rPr lang="en-US" sz="2800" b="0" i="0" dirty="0">
                <a:solidFill>
                  <a:srgbClr val="222222"/>
                </a:solidFill>
                <a:effectLst/>
                <a:latin typeface="Roboto" panose="02000000000000000000" pitchFamily="2" charset="0"/>
              </a:rPr>
              <a:t>Minnesota’s long and rich labor history.</a:t>
            </a:r>
          </a:p>
          <a:p>
            <a:pPr marL="914400" lvl="1" indent="-457200">
              <a:buFont typeface="Arial" panose="020B0604020202020204" pitchFamily="34" charset="0"/>
              <a:buChar char="•"/>
            </a:pPr>
            <a:r>
              <a:rPr lang="en-US" sz="2800" dirty="0">
                <a:latin typeface="Segoe UI" panose="020B0502040204020203" pitchFamily="34" charset="0"/>
                <a:cs typeface="Segoe UI" panose="020B0502040204020203" pitchFamily="34" charset="0"/>
              </a:rPr>
              <a:t>1930’s Strikes at Hormel and the Minneapolis Teamsters.</a:t>
            </a:r>
          </a:p>
          <a:p>
            <a:pPr marL="914400" lvl="1" indent="-457200">
              <a:buFont typeface="Arial" panose="020B0604020202020204" pitchFamily="34" charset="0"/>
              <a:buChar char="•"/>
            </a:pPr>
            <a:r>
              <a:rPr lang="en-US" sz="2800" dirty="0">
                <a:latin typeface="Segoe UI" panose="020B0502040204020203" pitchFamily="34" charset="0"/>
                <a:cs typeface="Segoe UI" panose="020B0502040204020203" pitchFamily="34" charset="0"/>
              </a:rPr>
              <a:t>Current UAW Strike</a:t>
            </a:r>
          </a:p>
          <a:p>
            <a:pPr marL="457200" indent="-457200">
              <a:buFont typeface="Arial" panose="020B0604020202020204" pitchFamily="34" charset="0"/>
              <a:buChar char="•"/>
            </a:pPr>
            <a:endParaRPr lang="en-US" sz="2800" dirty="0">
              <a:latin typeface="Segoe UI" panose="020B0502040204020203" pitchFamily="34" charset="0"/>
              <a:cs typeface="Segoe UI" panose="020B0502040204020203" pitchFamily="34" charset="0"/>
            </a:endParaRPr>
          </a:p>
          <a:p>
            <a:pPr marL="457200" indent="-457200">
              <a:buFontTx/>
              <a:buChar char="-"/>
            </a:pPr>
            <a:endParaRPr lang="en-US" sz="2800" dirty="0">
              <a:latin typeface="Segoe UI" panose="020B0502040204020203" pitchFamily="34" charset="0"/>
              <a:cs typeface="Segoe UI" panose="020B0502040204020203" pitchFamily="34" charset="0"/>
            </a:endParaRPr>
          </a:p>
          <a:p>
            <a:br>
              <a:rPr lang="en-US" sz="3200" dirty="0">
                <a:latin typeface="Segoe UI" panose="020B0502040204020203" pitchFamily="34" charset="0"/>
                <a:cs typeface="Segoe UI" panose="020B0502040204020203" pitchFamily="34" charset="0"/>
              </a:rPr>
            </a:br>
            <a:br>
              <a:rPr lang="en-US" sz="3200" dirty="0">
                <a:latin typeface="Segoe UI" panose="020B0502040204020203" pitchFamily="34" charset="0"/>
                <a:cs typeface="Segoe UI" panose="020B0502040204020203" pitchFamily="34" charset="0"/>
              </a:rPr>
            </a:br>
            <a:endParaRPr lang="en-US" sz="3200" dirty="0">
              <a:latin typeface="Segoe UI" panose="020B0502040204020203" pitchFamily="34" charset="0"/>
              <a:cs typeface="Segoe UI" panose="020B0502040204020203" pitchFamily="34" charset="0"/>
            </a:endParaRPr>
          </a:p>
          <a:p>
            <a:endParaRPr lang="en-US" sz="3200" dirty="0">
              <a:latin typeface="Montserrat" panose="00000500000000000000" pitchFamily="2" charset="0"/>
            </a:endParaRPr>
          </a:p>
        </p:txBody>
      </p:sp>
    </p:spTree>
    <p:extLst>
      <p:ext uri="{BB962C8B-B14F-4D97-AF65-F5344CB8AC3E}">
        <p14:creationId xmlns:p14="http://schemas.microsoft.com/office/powerpoint/2010/main" val="3858925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9" descr="A picture containing text, light, traffic, lit&#10;&#10;Description automatically generated">
            <a:extLst>
              <a:ext uri="{FF2B5EF4-FFF2-40B4-BE49-F238E27FC236}">
                <a16:creationId xmlns:a16="http://schemas.microsoft.com/office/drawing/2014/main" id="{2D2EA14C-0B33-4EEE-A451-369958435839}"/>
              </a:ext>
            </a:extLst>
          </p:cNvPr>
          <p:cNvPicPr>
            <a:picLocks noChangeAspect="1"/>
          </p:cNvPicPr>
          <p:nvPr/>
        </p:nvPicPr>
        <p:blipFill>
          <a:blip r:embed="rId3" cstate="print">
            <a:extLst>
              <a:ext uri="{28A0092B-C50C-407E-A947-70E740481C1C}">
                <a14:useLocalDpi xmlns:a14="http://schemas.microsoft.com/office/drawing/2010/main" val="0"/>
              </a:ext>
            </a:extLst>
          </a:blip>
          <a:srcRect t="3465" b="3465"/>
          <a:stretch>
            <a:fillRect/>
          </a:stretch>
        </p:blipFill>
        <p:spPr>
          <a:xfrm>
            <a:off x="7010400" y="6029319"/>
            <a:ext cx="1898315" cy="550237"/>
          </a:xfrm>
          <a:prstGeom prst="rect">
            <a:avLst/>
          </a:prstGeom>
        </p:spPr>
      </p:pic>
      <p:sp>
        <p:nvSpPr>
          <p:cNvPr id="8" name="Rectangle 7">
            <a:extLst>
              <a:ext uri="{FF2B5EF4-FFF2-40B4-BE49-F238E27FC236}">
                <a16:creationId xmlns:a16="http://schemas.microsoft.com/office/drawing/2014/main" id="{B35D1CDC-CB44-4344-AAED-F34B6AF5F8D9}"/>
              </a:ext>
            </a:extLst>
          </p:cNvPr>
          <p:cNvSpPr/>
          <p:nvPr/>
        </p:nvSpPr>
        <p:spPr>
          <a:xfrm>
            <a:off x="0" y="0"/>
            <a:ext cx="9144000" cy="1270000"/>
          </a:xfrm>
          <a:prstGeom prst="rect">
            <a:avLst/>
          </a:prstGeom>
          <a:solidFill>
            <a:srgbClr val="134D8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3">
            <a:extLst>
              <a:ext uri="{FF2B5EF4-FFF2-40B4-BE49-F238E27FC236}">
                <a16:creationId xmlns:a16="http://schemas.microsoft.com/office/drawing/2014/main" id="{63EB1638-5567-413D-9E8A-EF3D789749D4}"/>
              </a:ext>
            </a:extLst>
          </p:cNvPr>
          <p:cNvSpPr txBox="1">
            <a:spLocks/>
          </p:cNvSpPr>
          <p:nvPr/>
        </p:nvSpPr>
        <p:spPr>
          <a:xfrm>
            <a:off x="297030" y="278444"/>
            <a:ext cx="8178800" cy="590931"/>
          </a:xfrm>
          <a:prstGeom prst="rect">
            <a:avLst/>
          </a:prstGeom>
          <a:noFill/>
        </p:spPr>
        <p:txBody>
          <a:bodyPr vert="horz" wrap="square" lIns="91440" tIns="45720" rIns="91440" bIns="4572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dirty="0">
                <a:solidFill>
                  <a:schemeClr val="bg1"/>
                </a:solidFill>
                <a:latin typeface="Segoe UI" panose="020B0502040204020203" pitchFamily="34" charset="0"/>
                <a:ea typeface="Calibri" panose="020F0502020204030204" pitchFamily="34" charset="0"/>
                <a:cs typeface="Segoe UI" panose="020B0502040204020203" pitchFamily="34" charset="0"/>
              </a:rPr>
              <a:t>What Happened in 2023</a:t>
            </a:r>
          </a:p>
        </p:txBody>
      </p:sp>
      <p:sp>
        <p:nvSpPr>
          <p:cNvPr id="3" name="TextBox 2">
            <a:extLst>
              <a:ext uri="{FF2B5EF4-FFF2-40B4-BE49-F238E27FC236}">
                <a16:creationId xmlns:a16="http://schemas.microsoft.com/office/drawing/2014/main" id="{B3092607-C367-4DF7-B11C-3AF02BF11289}"/>
              </a:ext>
            </a:extLst>
          </p:cNvPr>
          <p:cNvSpPr txBox="1"/>
          <p:nvPr/>
        </p:nvSpPr>
        <p:spPr>
          <a:xfrm>
            <a:off x="143435" y="1270000"/>
            <a:ext cx="8937811" cy="6801862"/>
          </a:xfrm>
          <a:prstGeom prst="rect">
            <a:avLst/>
          </a:prstGeom>
          <a:noFill/>
        </p:spPr>
        <p:txBody>
          <a:bodyPr wrap="square" rtlCol="0">
            <a:spAutoFit/>
          </a:bodyPr>
          <a:lstStyle/>
          <a:p>
            <a:endParaRPr lang="en-US" sz="2800" dirty="0">
              <a:latin typeface="Segoe UI" panose="020B0502040204020203" pitchFamily="34" charset="0"/>
              <a:cs typeface="Segoe UI" panose="020B0502040204020203" pitchFamily="34" charset="0"/>
            </a:endParaRPr>
          </a:p>
          <a:p>
            <a:r>
              <a:rPr lang="en-US" sz="2800" dirty="0">
                <a:latin typeface="Segoe UI" panose="020B0502040204020203" pitchFamily="34" charset="0"/>
                <a:cs typeface="Segoe UI" panose="020B0502040204020203" pitchFamily="34" charset="0"/>
              </a:rPr>
              <a:t>3 Resolutions</a:t>
            </a:r>
          </a:p>
          <a:p>
            <a:pPr marL="457200" indent="-457200">
              <a:buFont typeface="Arial" panose="020B0604020202020204" pitchFamily="34" charset="0"/>
              <a:buChar char="•"/>
            </a:pPr>
            <a:r>
              <a:rPr lang="en-US" sz="2800" b="0" i="0" dirty="0">
                <a:effectLst/>
                <a:latin typeface="Segoe UI" panose="020B0502040204020203" pitchFamily="34" charset="0"/>
                <a:cs typeface="Segoe UI" panose="020B0502040204020203" pitchFamily="34" charset="0"/>
              </a:rPr>
              <a:t>Employee Rights Committee members to choose their own titles but may not use the word “Chief.”</a:t>
            </a:r>
            <a:br>
              <a:rPr lang="en-US" sz="2800" b="0" i="0" dirty="0">
                <a:effectLst/>
                <a:latin typeface="Segoe UI" panose="020B0502040204020203" pitchFamily="34" charset="0"/>
                <a:cs typeface="Segoe UI" panose="020B0502040204020203" pitchFamily="34" charset="0"/>
              </a:rPr>
            </a:br>
            <a:endParaRPr lang="en-US" sz="2800" b="0" i="0" dirty="0">
              <a:effectLst/>
              <a:latin typeface="Segoe UI" panose="020B0502040204020203" pitchFamily="34" charset="0"/>
              <a:cs typeface="Segoe UI" panose="020B0502040204020203" pitchFamily="34" charset="0"/>
            </a:endParaRPr>
          </a:p>
          <a:p>
            <a:pPr marL="457200" indent="-457200">
              <a:buFont typeface="Arial" panose="020B0604020202020204" pitchFamily="34" charset="0"/>
              <a:buChar char="•"/>
            </a:pPr>
            <a:r>
              <a:rPr lang="en-US" sz="2800" dirty="0">
                <a:latin typeface="Segoe UI" panose="020B0502040204020203" pitchFamily="34" charset="0"/>
                <a:cs typeface="Segoe UI" panose="020B0502040204020203" pitchFamily="34" charset="0"/>
              </a:rPr>
              <a:t>For Statewide and Regional Director Positions term limit, 2 - 4 year terms</a:t>
            </a:r>
          </a:p>
          <a:p>
            <a:pPr marL="457200" indent="-457200">
              <a:buFont typeface="Arial" panose="020B0604020202020204" pitchFamily="34" charset="0"/>
              <a:buChar char="•"/>
            </a:pPr>
            <a:endParaRPr lang="en-US" sz="2800" dirty="0">
              <a:latin typeface="Segoe UI" panose="020B0502040204020203" pitchFamily="34" charset="0"/>
              <a:cs typeface="Segoe UI" panose="020B0502040204020203" pitchFamily="34" charset="0"/>
            </a:endParaRPr>
          </a:p>
          <a:p>
            <a:pPr marL="457200" indent="-457200">
              <a:buFont typeface="Arial" panose="020B0604020202020204" pitchFamily="34" charset="0"/>
              <a:buChar char="•"/>
            </a:pPr>
            <a:r>
              <a:rPr lang="en-US" sz="2800" dirty="0">
                <a:latin typeface="Segoe UI" panose="020B0502040204020203" pitchFamily="34" charset="0"/>
                <a:cs typeface="Segoe UI" panose="020B0502040204020203" pitchFamily="34" charset="0"/>
              </a:rPr>
              <a:t>Elections for Negotiations Representative will occur in Spring 2024. </a:t>
            </a:r>
          </a:p>
          <a:p>
            <a:pPr marL="457200" indent="-457200">
              <a:buFontTx/>
              <a:buChar char="-"/>
            </a:pPr>
            <a:endParaRPr lang="en-US" sz="2800" dirty="0">
              <a:latin typeface="Segoe UI" panose="020B0502040204020203" pitchFamily="34" charset="0"/>
              <a:cs typeface="Segoe UI" panose="020B0502040204020203" pitchFamily="34" charset="0"/>
            </a:endParaRPr>
          </a:p>
          <a:p>
            <a:br>
              <a:rPr lang="en-US" sz="3200" dirty="0">
                <a:latin typeface="Segoe UI" panose="020B0502040204020203" pitchFamily="34" charset="0"/>
                <a:cs typeface="Segoe UI" panose="020B0502040204020203" pitchFamily="34" charset="0"/>
              </a:rPr>
            </a:br>
            <a:br>
              <a:rPr lang="en-US" sz="3200" dirty="0">
                <a:latin typeface="Segoe UI" panose="020B0502040204020203" pitchFamily="34" charset="0"/>
                <a:cs typeface="Segoe UI" panose="020B0502040204020203" pitchFamily="34" charset="0"/>
              </a:rPr>
            </a:br>
            <a:endParaRPr lang="en-US" sz="3200" dirty="0">
              <a:latin typeface="Segoe UI" panose="020B0502040204020203" pitchFamily="34" charset="0"/>
              <a:cs typeface="Segoe UI" panose="020B0502040204020203" pitchFamily="34" charset="0"/>
            </a:endParaRPr>
          </a:p>
          <a:p>
            <a:endParaRPr lang="en-US" sz="3200" dirty="0">
              <a:latin typeface="Montserrat" panose="00000500000000000000" pitchFamily="2" charset="0"/>
            </a:endParaRPr>
          </a:p>
        </p:txBody>
      </p:sp>
    </p:spTree>
    <p:extLst>
      <p:ext uri="{BB962C8B-B14F-4D97-AF65-F5344CB8AC3E}">
        <p14:creationId xmlns:p14="http://schemas.microsoft.com/office/powerpoint/2010/main" val="654501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9" descr="A picture containing text, light, traffic, lit&#10;&#10;Description automatically generated">
            <a:extLst>
              <a:ext uri="{FF2B5EF4-FFF2-40B4-BE49-F238E27FC236}">
                <a16:creationId xmlns:a16="http://schemas.microsoft.com/office/drawing/2014/main" id="{2D2EA14C-0B33-4EEE-A451-369958435839}"/>
              </a:ext>
            </a:extLst>
          </p:cNvPr>
          <p:cNvPicPr>
            <a:picLocks noChangeAspect="1"/>
          </p:cNvPicPr>
          <p:nvPr/>
        </p:nvPicPr>
        <p:blipFill>
          <a:blip r:embed="rId3" cstate="print">
            <a:extLst>
              <a:ext uri="{28A0092B-C50C-407E-A947-70E740481C1C}">
                <a14:useLocalDpi xmlns:a14="http://schemas.microsoft.com/office/drawing/2010/main" val="0"/>
              </a:ext>
            </a:extLst>
          </a:blip>
          <a:srcRect t="3465" b="3465"/>
          <a:stretch>
            <a:fillRect/>
          </a:stretch>
        </p:blipFill>
        <p:spPr>
          <a:xfrm>
            <a:off x="7010400" y="6029319"/>
            <a:ext cx="1898315" cy="550237"/>
          </a:xfrm>
          <a:prstGeom prst="rect">
            <a:avLst/>
          </a:prstGeom>
        </p:spPr>
      </p:pic>
      <p:sp>
        <p:nvSpPr>
          <p:cNvPr id="8" name="Rectangle 7">
            <a:extLst>
              <a:ext uri="{FF2B5EF4-FFF2-40B4-BE49-F238E27FC236}">
                <a16:creationId xmlns:a16="http://schemas.microsoft.com/office/drawing/2014/main" id="{B35D1CDC-CB44-4344-AAED-F34B6AF5F8D9}"/>
              </a:ext>
            </a:extLst>
          </p:cNvPr>
          <p:cNvSpPr/>
          <p:nvPr/>
        </p:nvSpPr>
        <p:spPr>
          <a:xfrm>
            <a:off x="0" y="0"/>
            <a:ext cx="9144000" cy="1270000"/>
          </a:xfrm>
          <a:prstGeom prst="rect">
            <a:avLst/>
          </a:prstGeom>
          <a:solidFill>
            <a:srgbClr val="134D8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3">
            <a:extLst>
              <a:ext uri="{FF2B5EF4-FFF2-40B4-BE49-F238E27FC236}">
                <a16:creationId xmlns:a16="http://schemas.microsoft.com/office/drawing/2014/main" id="{63EB1638-5567-413D-9E8A-EF3D789749D4}"/>
              </a:ext>
            </a:extLst>
          </p:cNvPr>
          <p:cNvSpPr txBox="1">
            <a:spLocks/>
          </p:cNvSpPr>
          <p:nvPr/>
        </p:nvSpPr>
        <p:spPr>
          <a:xfrm>
            <a:off x="314960" y="327411"/>
            <a:ext cx="8178800" cy="590931"/>
          </a:xfrm>
          <a:prstGeom prst="rect">
            <a:avLst/>
          </a:prstGeom>
          <a:noFill/>
        </p:spPr>
        <p:txBody>
          <a:bodyPr vert="horz" wrap="square" lIns="91440" tIns="45720" rIns="91440" bIns="4572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dirty="0">
                <a:solidFill>
                  <a:schemeClr val="bg1"/>
                </a:solidFill>
                <a:latin typeface="Segoe UI" panose="020B0502040204020203" pitchFamily="34" charset="0"/>
                <a:ea typeface="Calibri" panose="020F0502020204030204" pitchFamily="34" charset="0"/>
                <a:cs typeface="Segoe UI" panose="020B0502040204020203" pitchFamily="34" charset="0"/>
              </a:rPr>
              <a:t>Budget/Dues</a:t>
            </a:r>
          </a:p>
        </p:txBody>
      </p:sp>
      <p:sp>
        <p:nvSpPr>
          <p:cNvPr id="3" name="TextBox 2">
            <a:extLst>
              <a:ext uri="{FF2B5EF4-FFF2-40B4-BE49-F238E27FC236}">
                <a16:creationId xmlns:a16="http://schemas.microsoft.com/office/drawing/2014/main" id="{B3092607-C367-4DF7-B11C-3AF02BF11289}"/>
              </a:ext>
            </a:extLst>
          </p:cNvPr>
          <p:cNvSpPr txBox="1"/>
          <p:nvPr/>
        </p:nvSpPr>
        <p:spPr>
          <a:xfrm>
            <a:off x="481986" y="1287679"/>
            <a:ext cx="8357903" cy="6555641"/>
          </a:xfrm>
          <a:prstGeom prst="rect">
            <a:avLst/>
          </a:prstGeom>
          <a:noFill/>
        </p:spPr>
        <p:txBody>
          <a:bodyPr wrap="square" rtlCol="0">
            <a:spAutoFit/>
          </a:bodyPr>
          <a:lstStyle/>
          <a:p>
            <a:r>
              <a:rPr lang="en-US" sz="2400" dirty="0">
                <a:latin typeface="Segoe UI" panose="020B0502040204020203" pitchFamily="34" charset="0"/>
                <a:cs typeface="Segoe UI" panose="020B0502040204020203" pitchFamily="34" charset="0"/>
              </a:rPr>
              <a:t>Delegates Voted to Pass the Proposed 2024 Budget and Dues Increase.</a:t>
            </a:r>
            <a:br>
              <a:rPr lang="en-US" sz="2400" dirty="0">
                <a:latin typeface="Segoe UI" panose="020B0502040204020203" pitchFamily="34" charset="0"/>
                <a:cs typeface="Segoe UI" panose="020B0502040204020203" pitchFamily="34" charset="0"/>
              </a:rPr>
            </a:br>
            <a:br>
              <a:rPr lang="en-US" sz="2400" dirty="0">
                <a:latin typeface="Segoe UI" panose="020B0502040204020203" pitchFamily="34" charset="0"/>
                <a:cs typeface="Segoe UI" panose="020B0502040204020203" pitchFamily="34" charset="0"/>
              </a:rPr>
            </a:br>
            <a:r>
              <a:rPr lang="en-US" sz="2400" dirty="0">
                <a:latin typeface="Segoe UI" panose="020B0502040204020203" pitchFamily="34" charset="0"/>
                <a:cs typeface="Segoe UI" panose="020B0502040204020203" pitchFamily="34" charset="0"/>
              </a:rPr>
              <a:t>Dues Change</a:t>
            </a:r>
          </a:p>
          <a:p>
            <a:pPr marL="457200" indent="-457200">
              <a:buFont typeface="Arial" panose="020B0604020202020204" pitchFamily="34" charset="0"/>
              <a:buChar char="•"/>
            </a:pPr>
            <a:r>
              <a:rPr lang="en-US" sz="2400" dirty="0">
                <a:latin typeface="Segoe UI" panose="020B0502040204020203" pitchFamily="34" charset="0"/>
                <a:cs typeface="Segoe UI" panose="020B0502040204020203" pitchFamily="34" charset="0"/>
              </a:rPr>
              <a:t>Currently all members pay $21 per pay period.</a:t>
            </a:r>
          </a:p>
          <a:p>
            <a:pPr marL="457200" indent="-457200">
              <a:buFont typeface="Arial" panose="020B0604020202020204" pitchFamily="34" charset="0"/>
              <a:buChar char="•"/>
            </a:pPr>
            <a:r>
              <a:rPr lang="en-US" sz="2400" dirty="0">
                <a:latin typeface="Segoe UI" panose="020B0502040204020203" pitchFamily="34" charset="0"/>
                <a:cs typeface="Segoe UI" panose="020B0502040204020203" pitchFamily="34" charset="0"/>
              </a:rPr>
              <a:t>Change to 45 minutes of Hourly Pay, Cap $32.50</a:t>
            </a:r>
          </a:p>
          <a:p>
            <a:pPr marL="457200" indent="-457200">
              <a:buFont typeface="Arial" panose="020B0604020202020204" pitchFamily="34" charset="0"/>
              <a:buChar char="•"/>
            </a:pPr>
            <a:r>
              <a:rPr lang="en-US" sz="2400" dirty="0">
                <a:latin typeface="Segoe UI" panose="020B0502040204020203" pitchFamily="34" charset="0"/>
                <a:cs typeface="Segoe UI" panose="020B0502040204020203" pitchFamily="34" charset="0"/>
              </a:rPr>
              <a:t>Effective January 1, 2024</a:t>
            </a:r>
            <a:br>
              <a:rPr lang="en-US" sz="2400" dirty="0">
                <a:latin typeface="Segoe UI" panose="020B0502040204020203" pitchFamily="34" charset="0"/>
                <a:cs typeface="Segoe UI" panose="020B0502040204020203" pitchFamily="34" charset="0"/>
              </a:rPr>
            </a:br>
            <a:br>
              <a:rPr lang="en-US" sz="2400" dirty="0">
                <a:latin typeface="Segoe UI" panose="020B0502040204020203" pitchFamily="34" charset="0"/>
                <a:cs typeface="Segoe UI" panose="020B0502040204020203" pitchFamily="34" charset="0"/>
              </a:rPr>
            </a:br>
            <a:r>
              <a:rPr lang="en-US" sz="2400" dirty="0">
                <a:latin typeface="Segoe UI" panose="020B0502040204020203" pitchFamily="34" charset="0"/>
                <a:cs typeface="Segoe UI" panose="020B0502040204020203" pitchFamily="34" charset="0"/>
              </a:rPr>
              <a:t>Example:</a:t>
            </a:r>
            <a:br>
              <a:rPr lang="en-US" sz="2400" dirty="0">
                <a:latin typeface="Segoe UI" panose="020B0502040204020203" pitchFamily="34" charset="0"/>
                <a:cs typeface="Segoe UI" panose="020B0502040204020203" pitchFamily="34" charset="0"/>
              </a:rPr>
            </a:br>
            <a:r>
              <a:rPr lang="en-US" sz="2400" dirty="0">
                <a:latin typeface="Segoe UI" panose="020B0502040204020203" pitchFamily="34" charset="0"/>
                <a:cs typeface="Segoe UI" panose="020B0502040204020203" pitchFamily="34" charset="0"/>
              </a:rPr>
              <a:t>Hourly rate of pay $35/</a:t>
            </a:r>
            <a:r>
              <a:rPr lang="en-US" sz="2400" dirty="0" err="1">
                <a:latin typeface="Segoe UI" panose="020B0502040204020203" pitchFamily="34" charset="0"/>
                <a:cs typeface="Segoe UI" panose="020B0502040204020203" pitchFamily="34" charset="0"/>
              </a:rPr>
              <a:t>hr</a:t>
            </a:r>
            <a:endParaRPr lang="en-US" sz="2400" dirty="0">
              <a:latin typeface="Segoe UI" panose="020B0502040204020203" pitchFamily="34" charset="0"/>
              <a:cs typeface="Segoe UI" panose="020B0502040204020203" pitchFamily="34" charset="0"/>
            </a:endParaRPr>
          </a:p>
          <a:p>
            <a:r>
              <a:rPr lang="en-US" sz="2400" dirty="0">
                <a:latin typeface="Segoe UI" panose="020B0502040204020203" pitchFamily="34" charset="0"/>
                <a:cs typeface="Segoe UI" panose="020B0502040204020203" pitchFamily="34" charset="0"/>
              </a:rPr>
              <a:t>	$35*.75 = $26.25 per pay period</a:t>
            </a:r>
          </a:p>
          <a:p>
            <a:endParaRPr lang="en-US" sz="2400" dirty="0">
              <a:latin typeface="Segoe UI" panose="020B0502040204020203" pitchFamily="34" charset="0"/>
              <a:cs typeface="Segoe UI" panose="020B0502040204020203" pitchFamily="34" charset="0"/>
            </a:endParaRPr>
          </a:p>
          <a:p>
            <a:br>
              <a:rPr lang="en-US" sz="2400" dirty="0">
                <a:latin typeface="Segoe UI" panose="020B0502040204020203" pitchFamily="34" charset="0"/>
                <a:cs typeface="Segoe UI" panose="020B0502040204020203" pitchFamily="34" charset="0"/>
              </a:rPr>
            </a:br>
            <a:endParaRPr lang="en-US" sz="2400" dirty="0">
              <a:latin typeface="Segoe UI" panose="020B0502040204020203" pitchFamily="34" charset="0"/>
              <a:cs typeface="Segoe UI" panose="020B0502040204020203" pitchFamily="34" charset="0"/>
            </a:endParaRPr>
          </a:p>
          <a:p>
            <a:br>
              <a:rPr lang="en-US" sz="2400" dirty="0">
                <a:latin typeface="Segoe UI" panose="020B0502040204020203" pitchFamily="34" charset="0"/>
                <a:cs typeface="Segoe UI" panose="020B0502040204020203" pitchFamily="34" charset="0"/>
              </a:rPr>
            </a:br>
            <a:endParaRPr lang="en-US" sz="2800" dirty="0">
              <a:latin typeface="Segoe UI" panose="020B0502040204020203" pitchFamily="34" charset="0"/>
              <a:cs typeface="Segoe UI" panose="020B0502040204020203" pitchFamily="34" charset="0"/>
            </a:endParaRPr>
          </a:p>
          <a:p>
            <a:endParaRPr lang="en-US" sz="32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075177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9" descr="A picture containing text, light, traffic, lit&#10;&#10;Description automatically generated">
            <a:extLst>
              <a:ext uri="{FF2B5EF4-FFF2-40B4-BE49-F238E27FC236}">
                <a16:creationId xmlns:a16="http://schemas.microsoft.com/office/drawing/2014/main" id="{2D2EA14C-0B33-4EEE-A451-369958435839}"/>
              </a:ext>
            </a:extLst>
          </p:cNvPr>
          <p:cNvPicPr>
            <a:picLocks noChangeAspect="1"/>
          </p:cNvPicPr>
          <p:nvPr/>
        </p:nvPicPr>
        <p:blipFill>
          <a:blip r:embed="rId3" cstate="print">
            <a:extLst>
              <a:ext uri="{28A0092B-C50C-407E-A947-70E740481C1C}">
                <a14:useLocalDpi xmlns:a14="http://schemas.microsoft.com/office/drawing/2010/main" val="0"/>
              </a:ext>
            </a:extLst>
          </a:blip>
          <a:srcRect t="3465" b="3465"/>
          <a:stretch>
            <a:fillRect/>
          </a:stretch>
        </p:blipFill>
        <p:spPr>
          <a:xfrm>
            <a:off x="7010400" y="6029319"/>
            <a:ext cx="1898315" cy="550237"/>
          </a:xfrm>
          <a:prstGeom prst="rect">
            <a:avLst/>
          </a:prstGeom>
        </p:spPr>
      </p:pic>
      <p:sp>
        <p:nvSpPr>
          <p:cNvPr id="8" name="Rectangle 7">
            <a:extLst>
              <a:ext uri="{FF2B5EF4-FFF2-40B4-BE49-F238E27FC236}">
                <a16:creationId xmlns:a16="http://schemas.microsoft.com/office/drawing/2014/main" id="{B35D1CDC-CB44-4344-AAED-F34B6AF5F8D9}"/>
              </a:ext>
            </a:extLst>
          </p:cNvPr>
          <p:cNvSpPr/>
          <p:nvPr/>
        </p:nvSpPr>
        <p:spPr>
          <a:xfrm>
            <a:off x="0" y="0"/>
            <a:ext cx="9144000" cy="1270000"/>
          </a:xfrm>
          <a:prstGeom prst="rect">
            <a:avLst/>
          </a:prstGeom>
          <a:solidFill>
            <a:srgbClr val="134D8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3">
            <a:extLst>
              <a:ext uri="{FF2B5EF4-FFF2-40B4-BE49-F238E27FC236}">
                <a16:creationId xmlns:a16="http://schemas.microsoft.com/office/drawing/2014/main" id="{63EB1638-5567-413D-9E8A-EF3D789749D4}"/>
              </a:ext>
            </a:extLst>
          </p:cNvPr>
          <p:cNvSpPr txBox="1">
            <a:spLocks/>
          </p:cNvSpPr>
          <p:nvPr/>
        </p:nvSpPr>
        <p:spPr>
          <a:xfrm>
            <a:off x="314960" y="327411"/>
            <a:ext cx="8178800" cy="590931"/>
          </a:xfrm>
          <a:prstGeom prst="rect">
            <a:avLst/>
          </a:prstGeom>
          <a:noFill/>
        </p:spPr>
        <p:txBody>
          <a:bodyPr vert="horz" wrap="square" lIns="91440" tIns="45720" rIns="91440" bIns="4572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dirty="0">
                <a:solidFill>
                  <a:schemeClr val="bg1"/>
                </a:solidFill>
                <a:latin typeface="Segoe UI" panose="020B0502040204020203" pitchFamily="34" charset="0"/>
                <a:ea typeface="Calibri" panose="020F0502020204030204" pitchFamily="34" charset="0"/>
                <a:cs typeface="Segoe UI" panose="020B0502040204020203" pitchFamily="34" charset="0"/>
              </a:rPr>
              <a:t>Budget/Dues</a:t>
            </a:r>
          </a:p>
        </p:txBody>
      </p:sp>
      <p:sp>
        <p:nvSpPr>
          <p:cNvPr id="3" name="TextBox 2">
            <a:extLst>
              <a:ext uri="{FF2B5EF4-FFF2-40B4-BE49-F238E27FC236}">
                <a16:creationId xmlns:a16="http://schemas.microsoft.com/office/drawing/2014/main" id="{B3092607-C367-4DF7-B11C-3AF02BF11289}"/>
              </a:ext>
            </a:extLst>
          </p:cNvPr>
          <p:cNvSpPr txBox="1"/>
          <p:nvPr/>
        </p:nvSpPr>
        <p:spPr>
          <a:xfrm>
            <a:off x="481986" y="1287679"/>
            <a:ext cx="8357903" cy="4524315"/>
          </a:xfrm>
          <a:prstGeom prst="rect">
            <a:avLst/>
          </a:prstGeom>
          <a:noFill/>
        </p:spPr>
        <p:txBody>
          <a:bodyPr wrap="square" rtlCol="0">
            <a:spAutoFit/>
          </a:bodyPr>
          <a:lstStyle/>
          <a:p>
            <a:pPr marL="457200" indent="-457200">
              <a:buFont typeface="Arial" panose="020B0604020202020204" pitchFamily="34" charset="0"/>
              <a:buChar char="•"/>
            </a:pPr>
            <a:r>
              <a:rPr lang="en-US" sz="2400" dirty="0">
                <a:latin typeface="Segoe UI" panose="020B0502040204020203" pitchFamily="34" charset="0"/>
                <a:cs typeface="Segoe UI" panose="020B0502040204020203" pitchFamily="34" charset="0"/>
              </a:rPr>
              <a:t>Last dues change was in 2013.</a:t>
            </a:r>
          </a:p>
          <a:p>
            <a:pPr marL="457200" indent="-457200">
              <a:buFont typeface="Arial" panose="020B0604020202020204" pitchFamily="34" charset="0"/>
              <a:buChar char="•"/>
            </a:pPr>
            <a:r>
              <a:rPr lang="en-US" sz="2400" dirty="0">
                <a:latin typeface="Segoe UI" panose="020B0502040204020203" pitchFamily="34" charset="0"/>
                <a:cs typeface="Segoe UI" panose="020B0502040204020203" pitchFamily="34" charset="0"/>
              </a:rPr>
              <a:t>Keep up with economic realities.</a:t>
            </a:r>
          </a:p>
          <a:p>
            <a:pPr marL="457200" indent="-457200">
              <a:buFont typeface="Arial" panose="020B0604020202020204" pitchFamily="34" charset="0"/>
              <a:buChar char="•"/>
            </a:pPr>
            <a:r>
              <a:rPr lang="en-US" sz="2400" dirty="0">
                <a:latin typeface="Segoe UI" panose="020B0502040204020203" pitchFamily="34" charset="0"/>
                <a:cs typeface="Segoe UI" panose="020B0502040204020203" pitchFamily="34" charset="0"/>
              </a:rPr>
              <a:t>MAPE will exhaust </a:t>
            </a:r>
            <a:br>
              <a:rPr lang="en-US" sz="2400" dirty="0">
                <a:latin typeface="Segoe UI" panose="020B0502040204020203" pitchFamily="34" charset="0"/>
                <a:cs typeface="Segoe UI" panose="020B0502040204020203" pitchFamily="34" charset="0"/>
              </a:rPr>
            </a:br>
            <a:endParaRPr lang="en-US" sz="2400" dirty="0">
              <a:latin typeface="Segoe UI" panose="020B0502040204020203" pitchFamily="34" charset="0"/>
              <a:cs typeface="Segoe UI" panose="020B0502040204020203" pitchFamily="34" charset="0"/>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black"/>
                </a:solidFill>
                <a:latin typeface="Segoe UI" panose="020B0502040204020203" pitchFamily="34" charset="0"/>
                <a:cs typeface="Segoe UI" panose="020B0502040204020203" pitchFamily="34" charset="0"/>
              </a:rPr>
              <a:t>Move too e</a:t>
            </a:r>
            <a:r>
              <a:rPr kumimoji="0" lang="en-US" sz="2400" b="0" i="0" u="none" strike="noStrike" kern="1200" cap="none" spc="0" normalizeH="0" baseline="0" noProof="0" dirty="0" err="1">
                <a:ln>
                  <a:noFill/>
                </a:ln>
                <a:solidFill>
                  <a:prstClr val="black"/>
                </a:solidFill>
                <a:effectLst/>
                <a:uLnTx/>
                <a:uFillTx/>
                <a:latin typeface="Segoe UI" panose="020B0502040204020203" pitchFamily="34" charset="0"/>
                <a:ea typeface="+mn-ea"/>
                <a:cs typeface="Segoe UI" panose="020B0502040204020203" pitchFamily="34" charset="0"/>
              </a:rPr>
              <a:t>quitable</a:t>
            </a:r>
            <a:r>
              <a:rPr kumimoji="0" lang="en-US" sz="2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contribution structure</a:t>
            </a:r>
            <a:br>
              <a:rPr kumimoji="0" lang="en-US" sz="2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br>
            <a:endParaRPr lang="en-US" sz="2400" dirty="0">
              <a:latin typeface="Segoe UI" panose="020B0502040204020203" pitchFamily="34" charset="0"/>
              <a:cs typeface="Segoe UI" panose="020B0502040204020203" pitchFamily="34" charset="0"/>
            </a:endParaRPr>
          </a:p>
          <a:p>
            <a:pPr marL="457200" indent="-457200">
              <a:buFont typeface="Arial" panose="020B0604020202020204" pitchFamily="34" charset="0"/>
              <a:buChar char="•"/>
            </a:pPr>
            <a:r>
              <a:rPr lang="en-US" sz="2400" dirty="0">
                <a:latin typeface="Segoe UI" panose="020B0502040204020203" pitchFamily="34" charset="0"/>
                <a:cs typeface="Segoe UI" panose="020B0502040204020203" pitchFamily="34" charset="0"/>
              </a:rPr>
              <a:t>Areas of planned increased investment</a:t>
            </a:r>
          </a:p>
          <a:p>
            <a:pPr marL="914400" lvl="1" indent="-457200">
              <a:buFont typeface="Arial" panose="020B0604020202020204" pitchFamily="34" charset="0"/>
              <a:buChar char="•"/>
            </a:pPr>
            <a:r>
              <a:rPr lang="en-US" sz="2400" dirty="0">
                <a:latin typeface="Segoe UI" panose="020B0502040204020203" pitchFamily="34" charset="0"/>
                <a:cs typeface="Segoe UI" panose="020B0502040204020203" pitchFamily="34" charset="0"/>
              </a:rPr>
              <a:t>Negotiations</a:t>
            </a:r>
          </a:p>
          <a:p>
            <a:pPr marL="914400" lvl="1" indent="-457200">
              <a:buFont typeface="Arial" panose="020B0604020202020204" pitchFamily="34" charset="0"/>
              <a:buChar char="•"/>
            </a:pPr>
            <a:r>
              <a:rPr lang="en-US" sz="2400" dirty="0">
                <a:latin typeface="Segoe UI" panose="020B0502040204020203" pitchFamily="34" charset="0"/>
                <a:cs typeface="Segoe UI" panose="020B0502040204020203" pitchFamily="34" charset="0"/>
              </a:rPr>
              <a:t>Data/analytics/information management</a:t>
            </a:r>
          </a:p>
          <a:p>
            <a:pPr marL="914400" lvl="1" indent="-457200">
              <a:buFont typeface="Arial" panose="020B0604020202020204" pitchFamily="34" charset="0"/>
              <a:buChar char="•"/>
            </a:pPr>
            <a:r>
              <a:rPr lang="en-US" sz="2400" dirty="0">
                <a:latin typeface="Segoe UI" panose="020B0502040204020203" pitchFamily="34" charset="0"/>
                <a:cs typeface="Segoe UI" panose="020B0502040204020203" pitchFamily="34" charset="0"/>
              </a:rPr>
              <a:t>Accessibility</a:t>
            </a:r>
          </a:p>
          <a:p>
            <a:pPr marL="914400" lvl="1" indent="-457200">
              <a:buFont typeface="Arial" panose="020B0604020202020204" pitchFamily="34" charset="0"/>
              <a:buChar char="•"/>
            </a:pPr>
            <a:r>
              <a:rPr lang="en-US" sz="2400" dirty="0">
                <a:latin typeface="Segoe UI" panose="020B0502040204020203" pitchFamily="34" charset="0"/>
                <a:cs typeface="Segoe UI" panose="020B0502040204020203" pitchFamily="34" charset="0"/>
              </a:rPr>
              <a:t>Professional Staff</a:t>
            </a:r>
          </a:p>
          <a:p>
            <a:pPr marL="914400" lvl="1" indent="-457200">
              <a:buFont typeface="Arial" panose="020B0604020202020204" pitchFamily="34" charset="0"/>
              <a:buChar char="•"/>
            </a:pPr>
            <a:r>
              <a:rPr lang="en-US" sz="2400" dirty="0">
                <a:latin typeface="Segoe UI" panose="020B0502040204020203" pitchFamily="34" charset="0"/>
                <a:cs typeface="Segoe UI" panose="020B0502040204020203" pitchFamily="34" charset="0"/>
              </a:rPr>
              <a:t>lost time</a:t>
            </a:r>
          </a:p>
        </p:txBody>
      </p:sp>
    </p:spTree>
    <p:extLst>
      <p:ext uri="{BB962C8B-B14F-4D97-AF65-F5344CB8AC3E}">
        <p14:creationId xmlns:p14="http://schemas.microsoft.com/office/powerpoint/2010/main" val="2001718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9" descr="A picture containing text, light, traffic, lit&#10;&#10;Description automatically generated">
            <a:extLst>
              <a:ext uri="{FF2B5EF4-FFF2-40B4-BE49-F238E27FC236}">
                <a16:creationId xmlns:a16="http://schemas.microsoft.com/office/drawing/2014/main" id="{2D2EA14C-0B33-4EEE-A451-369958435839}"/>
              </a:ext>
            </a:extLst>
          </p:cNvPr>
          <p:cNvPicPr>
            <a:picLocks noChangeAspect="1"/>
          </p:cNvPicPr>
          <p:nvPr/>
        </p:nvPicPr>
        <p:blipFill>
          <a:blip r:embed="rId3" cstate="print">
            <a:extLst>
              <a:ext uri="{28A0092B-C50C-407E-A947-70E740481C1C}">
                <a14:useLocalDpi xmlns:a14="http://schemas.microsoft.com/office/drawing/2010/main" val="0"/>
              </a:ext>
            </a:extLst>
          </a:blip>
          <a:srcRect t="3465" b="3465"/>
          <a:stretch>
            <a:fillRect/>
          </a:stretch>
        </p:blipFill>
        <p:spPr>
          <a:xfrm>
            <a:off x="7010400" y="6029319"/>
            <a:ext cx="1898315" cy="550237"/>
          </a:xfrm>
          <a:prstGeom prst="rect">
            <a:avLst/>
          </a:prstGeom>
        </p:spPr>
      </p:pic>
      <p:sp>
        <p:nvSpPr>
          <p:cNvPr id="8" name="Rectangle 7">
            <a:extLst>
              <a:ext uri="{FF2B5EF4-FFF2-40B4-BE49-F238E27FC236}">
                <a16:creationId xmlns:a16="http://schemas.microsoft.com/office/drawing/2014/main" id="{B35D1CDC-CB44-4344-AAED-F34B6AF5F8D9}"/>
              </a:ext>
            </a:extLst>
          </p:cNvPr>
          <p:cNvSpPr/>
          <p:nvPr/>
        </p:nvSpPr>
        <p:spPr>
          <a:xfrm>
            <a:off x="0" y="0"/>
            <a:ext cx="9144000" cy="1270000"/>
          </a:xfrm>
          <a:prstGeom prst="rect">
            <a:avLst/>
          </a:prstGeom>
          <a:solidFill>
            <a:srgbClr val="134D8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3">
            <a:extLst>
              <a:ext uri="{FF2B5EF4-FFF2-40B4-BE49-F238E27FC236}">
                <a16:creationId xmlns:a16="http://schemas.microsoft.com/office/drawing/2014/main" id="{63EB1638-5567-413D-9E8A-EF3D789749D4}"/>
              </a:ext>
            </a:extLst>
          </p:cNvPr>
          <p:cNvSpPr txBox="1">
            <a:spLocks/>
          </p:cNvSpPr>
          <p:nvPr/>
        </p:nvSpPr>
        <p:spPr>
          <a:xfrm>
            <a:off x="314960" y="327411"/>
            <a:ext cx="8178800" cy="590931"/>
          </a:xfrm>
          <a:prstGeom prst="rect">
            <a:avLst/>
          </a:prstGeom>
          <a:noFill/>
        </p:spPr>
        <p:txBody>
          <a:bodyPr vert="horz" wrap="square" lIns="91440" tIns="45720" rIns="91440" bIns="4572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dirty="0">
                <a:solidFill>
                  <a:schemeClr val="bg1"/>
                </a:solidFill>
                <a:latin typeface="Segoe UI" panose="020B0502040204020203" pitchFamily="34" charset="0"/>
                <a:ea typeface="Calibri" panose="020F0502020204030204" pitchFamily="34" charset="0"/>
                <a:cs typeface="Segoe UI" panose="020B0502040204020203" pitchFamily="34" charset="0"/>
              </a:rPr>
              <a:t>Budget/Dues</a:t>
            </a:r>
          </a:p>
        </p:txBody>
      </p:sp>
      <p:sp>
        <p:nvSpPr>
          <p:cNvPr id="3" name="TextBox 2">
            <a:extLst>
              <a:ext uri="{FF2B5EF4-FFF2-40B4-BE49-F238E27FC236}">
                <a16:creationId xmlns:a16="http://schemas.microsoft.com/office/drawing/2014/main" id="{B3092607-C367-4DF7-B11C-3AF02BF11289}"/>
              </a:ext>
            </a:extLst>
          </p:cNvPr>
          <p:cNvSpPr txBox="1"/>
          <p:nvPr/>
        </p:nvSpPr>
        <p:spPr>
          <a:xfrm>
            <a:off x="481986" y="1287679"/>
            <a:ext cx="4685063" cy="7294305"/>
          </a:xfrm>
          <a:prstGeom prst="rect">
            <a:avLst/>
          </a:prstGeom>
          <a:noFill/>
        </p:spPr>
        <p:txBody>
          <a:bodyPr wrap="square" rtlCol="0">
            <a:spAutoFit/>
          </a:bodyPr>
          <a:lstStyle/>
          <a:p>
            <a:r>
              <a:rPr lang="en-US" sz="2400" dirty="0">
                <a:latin typeface="Segoe UI" panose="020B0502040204020203" pitchFamily="34" charset="0"/>
                <a:cs typeface="Segoe UI" panose="020B0502040204020203" pitchFamily="34" charset="0"/>
              </a:rPr>
              <a:t>How did we get here</a:t>
            </a:r>
          </a:p>
          <a:p>
            <a:pPr marL="457200" indent="-457200">
              <a:buFont typeface="Arial" panose="020B0604020202020204" pitchFamily="34" charset="0"/>
              <a:buChar char="•"/>
            </a:pPr>
            <a:r>
              <a:rPr lang="en-US" sz="2400" dirty="0">
                <a:latin typeface="Segoe UI" panose="020B0502040204020203" pitchFamily="34" charset="0"/>
                <a:cs typeface="Segoe UI" panose="020B0502040204020203" pitchFamily="34" charset="0"/>
              </a:rPr>
              <a:t>2022-2027 Strategic Plan</a:t>
            </a:r>
            <a:br>
              <a:rPr lang="en-US" sz="2400" dirty="0">
                <a:latin typeface="Segoe UI" panose="020B0502040204020203" pitchFamily="34" charset="0"/>
                <a:cs typeface="Segoe UI" panose="020B0502040204020203" pitchFamily="34" charset="0"/>
              </a:rPr>
            </a:br>
            <a:endParaRPr lang="en-US" sz="2400" dirty="0">
              <a:latin typeface="Segoe UI" panose="020B0502040204020203" pitchFamily="34" charset="0"/>
              <a:cs typeface="Segoe UI" panose="020B0502040204020203" pitchFamily="34" charset="0"/>
            </a:endParaRPr>
          </a:p>
          <a:p>
            <a:pPr marL="457200" indent="-457200">
              <a:buFont typeface="Arial" panose="020B0604020202020204" pitchFamily="34" charset="0"/>
              <a:buChar char="•"/>
            </a:pPr>
            <a:r>
              <a:rPr lang="en-US" sz="2400" dirty="0">
                <a:latin typeface="Segoe UI" panose="020B0502040204020203" pitchFamily="34" charset="0"/>
                <a:cs typeface="Segoe UI" panose="020B0502040204020203" pitchFamily="34" charset="0"/>
              </a:rPr>
              <a:t>Finance Workgroup charged with proposing a Dues Structure, Equitable, Sustainable</a:t>
            </a:r>
            <a:br>
              <a:rPr lang="en-US" sz="2400" dirty="0">
                <a:latin typeface="Segoe UI" panose="020B0502040204020203" pitchFamily="34" charset="0"/>
                <a:cs typeface="Segoe UI" panose="020B0502040204020203" pitchFamily="34" charset="0"/>
              </a:rPr>
            </a:br>
            <a:endParaRPr lang="en-US" sz="2400" dirty="0">
              <a:latin typeface="Segoe UI" panose="020B0502040204020203" pitchFamily="34" charset="0"/>
              <a:cs typeface="Segoe UI" panose="020B0502040204020203" pitchFamily="34" charset="0"/>
            </a:endParaRPr>
          </a:p>
          <a:p>
            <a:pPr marL="457200" indent="-457200">
              <a:buFont typeface="Arial" panose="020B0604020202020204" pitchFamily="34" charset="0"/>
              <a:buChar char="•"/>
            </a:pPr>
            <a:r>
              <a:rPr lang="en-US" sz="2400" dirty="0">
                <a:latin typeface="Segoe UI" panose="020B0502040204020203" pitchFamily="34" charset="0"/>
                <a:cs typeface="Segoe UI" panose="020B0502040204020203" pitchFamily="34" charset="0"/>
              </a:rPr>
              <a:t>Finance Workgroup considered 60+ Proposals</a:t>
            </a:r>
            <a:br>
              <a:rPr lang="en-US" sz="2400" dirty="0">
                <a:latin typeface="Segoe UI" panose="020B0502040204020203" pitchFamily="34" charset="0"/>
                <a:cs typeface="Segoe UI" panose="020B0502040204020203" pitchFamily="34" charset="0"/>
              </a:rPr>
            </a:br>
            <a:endParaRPr lang="en-US" sz="2400" dirty="0">
              <a:latin typeface="Segoe UI" panose="020B0502040204020203" pitchFamily="34" charset="0"/>
              <a:cs typeface="Segoe UI" panose="020B0502040204020203" pitchFamily="34" charset="0"/>
            </a:endParaRPr>
          </a:p>
          <a:p>
            <a:pPr marL="457200" indent="-457200">
              <a:buFont typeface="Arial" panose="020B0604020202020204" pitchFamily="34" charset="0"/>
              <a:buChar char="•"/>
            </a:pPr>
            <a:r>
              <a:rPr lang="en-US" sz="2400" dirty="0">
                <a:latin typeface="Segoe UI" panose="020B0502040204020203" pitchFamily="34" charset="0"/>
                <a:cs typeface="Segoe UI" panose="020B0502040204020203" pitchFamily="34" charset="0"/>
              </a:rPr>
              <a:t>Board of Directors Voted to send the 2024 Budget and Dues increase to Delegate Assembly. </a:t>
            </a:r>
            <a:br>
              <a:rPr lang="en-US" sz="2400" dirty="0">
                <a:latin typeface="Segoe UI" panose="020B0502040204020203" pitchFamily="34" charset="0"/>
                <a:cs typeface="Segoe UI" panose="020B0502040204020203" pitchFamily="34" charset="0"/>
              </a:rPr>
            </a:br>
            <a:br>
              <a:rPr lang="en-US" sz="2400" dirty="0">
                <a:latin typeface="Segoe UI" panose="020B0502040204020203" pitchFamily="34" charset="0"/>
                <a:cs typeface="Segoe UI" panose="020B0502040204020203" pitchFamily="34" charset="0"/>
              </a:rPr>
            </a:br>
            <a:br>
              <a:rPr lang="en-US" sz="2400" dirty="0">
                <a:latin typeface="Segoe UI" panose="020B0502040204020203" pitchFamily="34" charset="0"/>
                <a:cs typeface="Segoe UI" panose="020B0502040204020203" pitchFamily="34" charset="0"/>
              </a:rPr>
            </a:br>
            <a:endParaRPr lang="en-US" sz="2800" dirty="0">
              <a:latin typeface="Segoe UI" panose="020B0502040204020203" pitchFamily="34" charset="0"/>
              <a:cs typeface="Segoe UI" panose="020B0502040204020203" pitchFamily="34" charset="0"/>
            </a:endParaRPr>
          </a:p>
          <a:p>
            <a:endParaRPr lang="en-US" sz="3200" dirty="0">
              <a:latin typeface="Segoe UI" panose="020B0502040204020203" pitchFamily="34" charset="0"/>
              <a:cs typeface="Segoe UI" panose="020B0502040204020203" pitchFamily="34" charset="0"/>
            </a:endParaRPr>
          </a:p>
        </p:txBody>
      </p:sp>
      <p:pic>
        <p:nvPicPr>
          <p:cNvPr id="4" name="Picture 3">
            <a:extLst>
              <a:ext uri="{FF2B5EF4-FFF2-40B4-BE49-F238E27FC236}">
                <a16:creationId xmlns:a16="http://schemas.microsoft.com/office/drawing/2014/main" id="{0E5E1659-47DE-6169-015C-22CF3CF3E1DA}"/>
              </a:ext>
            </a:extLst>
          </p:cNvPr>
          <p:cNvPicPr>
            <a:picLocks noChangeAspect="1"/>
          </p:cNvPicPr>
          <p:nvPr/>
        </p:nvPicPr>
        <p:blipFill>
          <a:blip r:embed="rId4"/>
          <a:stretch>
            <a:fillRect/>
          </a:stretch>
        </p:blipFill>
        <p:spPr>
          <a:xfrm>
            <a:off x="5167050" y="2297448"/>
            <a:ext cx="3686699" cy="3231655"/>
          </a:xfrm>
          <a:prstGeom prst="rect">
            <a:avLst/>
          </a:prstGeom>
        </p:spPr>
      </p:pic>
    </p:spTree>
    <p:extLst>
      <p:ext uri="{BB962C8B-B14F-4D97-AF65-F5344CB8AC3E}">
        <p14:creationId xmlns:p14="http://schemas.microsoft.com/office/powerpoint/2010/main" val="5794344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Quotable</Template>
  <TotalTime>1753</TotalTime>
  <Words>627</Words>
  <Application>Microsoft Office PowerPoint</Application>
  <PresentationFormat>On-screen Show (4:3)</PresentationFormat>
  <Paragraphs>111</Paragraphs>
  <Slides>13</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Calibri Light</vt:lpstr>
      <vt:lpstr>Montserrat</vt:lpstr>
      <vt:lpstr>Roboto</vt:lpstr>
      <vt:lpstr>Segoe UI</vt:lpstr>
      <vt:lpstr>Segoe UI Semibold</vt:lpstr>
      <vt:lpstr>Office Theme</vt:lpstr>
      <vt:lpstr>Delegate Assembly 2023 October 27-28 Recap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state works because we do!</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Cynthia Isaacson</dc:creator>
  <cp:lastModifiedBy>Speltz, Steven (MPCA)</cp:lastModifiedBy>
  <cp:revision>19</cp:revision>
  <dcterms:created xsi:type="dcterms:W3CDTF">2022-01-27T16:02:42Z</dcterms:created>
  <dcterms:modified xsi:type="dcterms:W3CDTF">2023-11-06T19:47:36Z</dcterms:modified>
</cp:coreProperties>
</file>